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58" r:id="rId3"/>
    <p:sldId id="277" r:id="rId4"/>
    <p:sldId id="278" r:id="rId5"/>
    <p:sldId id="279" r:id="rId6"/>
    <p:sldId id="280" r:id="rId7"/>
    <p:sldId id="281" r:id="rId8"/>
    <p:sldId id="282" r:id="rId9"/>
    <p:sldId id="286" r:id="rId10"/>
    <p:sldId id="259" r:id="rId11"/>
    <p:sldId id="261" r:id="rId12"/>
    <p:sldId id="260" r:id="rId13"/>
    <p:sldId id="262" r:id="rId14"/>
    <p:sldId id="264" r:id="rId15"/>
    <p:sldId id="263" r:id="rId16"/>
    <p:sldId id="283" r:id="rId17"/>
    <p:sldId id="284" r:id="rId18"/>
    <p:sldId id="285" r:id="rId19"/>
    <p:sldId id="265" r:id="rId20"/>
    <p:sldId id="287"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3300569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97E27E-2B73-4CD9-9DD9-530FE803B646}" type="datetimeFigureOut">
              <a:rPr lang="en-IN" smtClean="0"/>
              <a:t>05-12-2022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179263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2003568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1233038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2774261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924503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785571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1951885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3372277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43534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7E27E-2B73-4CD9-9DD9-530FE803B646}" type="datetimeFigureOut">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91481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97E27E-2B73-4CD9-9DD9-530FE803B646}" type="datetimeFigureOut">
              <a:rPr lang="en-IN" smtClean="0"/>
              <a:t>05-12-2022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1520368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97E27E-2B73-4CD9-9DD9-530FE803B646}" type="datetimeFigureOut">
              <a:rPr lang="en-IN" smtClean="0"/>
              <a:t>05-12-2022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3397103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97E27E-2B73-4CD9-9DD9-530FE803B646}" type="datetimeFigureOut">
              <a:rPr lang="en-IN" smtClean="0"/>
              <a:t>05-12-2022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2273428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97E27E-2B73-4CD9-9DD9-530FE803B646}" type="datetimeFigureOut">
              <a:rPr lang="en-IN" smtClean="0"/>
              <a:t>05-12-2022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1598824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97E27E-2B73-4CD9-9DD9-530FE803B646}" type="datetimeFigureOut">
              <a:rPr lang="en-IN" smtClean="0"/>
              <a:t>05-12-2022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24023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97E27E-2B73-4CD9-9DD9-530FE803B646}" type="datetimeFigureOut">
              <a:rPr lang="en-IN" smtClean="0"/>
              <a:t>05-12-2022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47C01D-06CE-4279-85F5-342637387B9E}" type="slidenum">
              <a:rPr lang="en-IN" smtClean="0"/>
              <a:t>‹#›</a:t>
            </a:fld>
            <a:endParaRPr lang="en-IN"/>
          </a:p>
        </p:txBody>
      </p:sp>
    </p:spTree>
    <p:extLst>
      <p:ext uri="{BB962C8B-B14F-4D97-AF65-F5344CB8AC3E}">
        <p14:creationId xmlns:p14="http://schemas.microsoft.com/office/powerpoint/2010/main" val="2867281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697E27E-2B73-4CD9-9DD9-530FE803B646}" type="datetimeFigureOut">
              <a:rPr lang="en-IN" smtClean="0"/>
              <a:t>05-12-2022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47C01D-06CE-4279-85F5-342637387B9E}" type="slidenum">
              <a:rPr lang="en-IN" smtClean="0"/>
              <a:t>‹#›</a:t>
            </a:fld>
            <a:endParaRPr lang="en-IN"/>
          </a:p>
        </p:txBody>
      </p:sp>
    </p:spTree>
    <p:extLst>
      <p:ext uri="{BB962C8B-B14F-4D97-AF65-F5344CB8AC3E}">
        <p14:creationId xmlns:p14="http://schemas.microsoft.com/office/powerpoint/2010/main" val="32539365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CAF3D-B544-E6F1-EACD-420A4560524D}"/>
              </a:ext>
            </a:extLst>
          </p:cNvPr>
          <p:cNvSpPr/>
          <p:nvPr/>
        </p:nvSpPr>
        <p:spPr>
          <a:xfrm rot="10800000" flipV="1">
            <a:off x="2142562" y="307649"/>
            <a:ext cx="8408896" cy="1323439"/>
          </a:xfrm>
          <a:prstGeom prst="rect">
            <a:avLst/>
          </a:prstGeom>
          <a:noFill/>
        </p:spPr>
        <p:txBody>
          <a:bodyPr wrap="square" lIns="91440" tIns="45720" rIns="91440" bIns="45720">
            <a:spAutoFit/>
          </a:bodyPr>
          <a:lstStyle/>
          <a:p>
            <a:pPr algn="ctr"/>
            <a:r>
              <a:rPr lang="en-IN" sz="4000" b="1" i="0" cap="none" spc="0" dirty="0">
                <a:ln w="12700" cmpd="sng">
                  <a:solidFill>
                    <a:schemeClr val="accent4"/>
                  </a:solidFill>
                  <a:prstDash val="solid"/>
                </a:ln>
                <a:solidFill>
                  <a:srgbClr val="FF0000"/>
                </a:solidFill>
                <a:effectLst/>
                <a:latin typeface="Arial" panose="020B0604020202020204" pitchFamily="34" charset="0"/>
              </a:rPr>
              <a:t>Application of Nanoparticles in Cementing Applications</a:t>
            </a:r>
            <a:endParaRPr lang="en-IN" sz="4000" b="1" cap="none" spc="0" dirty="0">
              <a:ln w="12700" cmpd="sng">
                <a:solidFill>
                  <a:schemeClr val="accent4"/>
                </a:solidFill>
                <a:prstDash val="solid"/>
              </a:ln>
              <a:solidFill>
                <a:srgbClr val="FF0000"/>
              </a:solidFill>
              <a:effectLst/>
            </a:endParaRPr>
          </a:p>
        </p:txBody>
      </p:sp>
      <p:pic>
        <p:nvPicPr>
          <p:cNvPr id="6" name="Picture 5">
            <a:extLst>
              <a:ext uri="{FF2B5EF4-FFF2-40B4-BE49-F238E27FC236}">
                <a16:creationId xmlns:a16="http://schemas.microsoft.com/office/drawing/2014/main" id="{6D287758-4E26-EE7F-1882-9F8EE6766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438" y="1595096"/>
            <a:ext cx="1821033" cy="2008581"/>
          </a:xfrm>
          <a:prstGeom prst="rect">
            <a:avLst/>
          </a:prstGeom>
        </p:spPr>
      </p:pic>
      <p:sp>
        <p:nvSpPr>
          <p:cNvPr id="7" name="Rectangle 6">
            <a:extLst>
              <a:ext uri="{FF2B5EF4-FFF2-40B4-BE49-F238E27FC236}">
                <a16:creationId xmlns:a16="http://schemas.microsoft.com/office/drawing/2014/main" id="{5C9814A6-3801-4E61-041D-7B9C4DB1FE53}"/>
              </a:ext>
            </a:extLst>
          </p:cNvPr>
          <p:cNvSpPr/>
          <p:nvPr/>
        </p:nvSpPr>
        <p:spPr>
          <a:xfrm>
            <a:off x="7412449" y="3209382"/>
            <a:ext cx="5676021" cy="1446550"/>
          </a:xfrm>
          <a:prstGeom prst="rect">
            <a:avLst/>
          </a:prstGeom>
          <a:noFill/>
        </p:spPr>
        <p:txBody>
          <a:bodyPr wrap="square" lIns="91440" tIns="45720" rIns="91440" bIns="45720">
            <a:spAutoFit/>
          </a:bodyPr>
          <a:lstStyle/>
          <a:p>
            <a:endParaRPr lang="en-US" sz="3200" b="0" cap="none" dirty="0">
              <a:ln w="0"/>
              <a:solidFill>
                <a:schemeClr val="tx1"/>
              </a:solidFill>
              <a:effectLst>
                <a:outerShdw blurRad="38100" dist="19050" dir="2700000" algn="tl" rotWithShape="0">
                  <a:schemeClr val="dk1">
                    <a:alpha val="40000"/>
                  </a:schemeClr>
                </a:outerShdw>
              </a:effectLst>
            </a:endParaRPr>
          </a:p>
          <a:p>
            <a:endParaRPr lang="en-US" sz="3200" dirty="0">
              <a:ln w="0"/>
              <a:effectLst>
                <a:outerShdw blurRad="38100" dist="19050" dir="2700000" algn="tl" rotWithShape="0">
                  <a:schemeClr val="dk1">
                    <a:alpha val="40000"/>
                  </a:schemeClr>
                </a:outerShdw>
              </a:effectLst>
            </a:endParaRPr>
          </a:p>
          <a:p>
            <a:pPr algn="ctr"/>
            <a:endParaRPr lang="en-US" sz="2400" b="0" cap="none"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1089CFD-1771-2BA4-2AFE-C608F964C08A}"/>
              </a:ext>
            </a:extLst>
          </p:cNvPr>
          <p:cNvSpPr/>
          <p:nvPr/>
        </p:nvSpPr>
        <p:spPr>
          <a:xfrm>
            <a:off x="5945978" y="2967335"/>
            <a:ext cx="300082" cy="369332"/>
          </a:xfrm>
          <a:prstGeom prst="rect">
            <a:avLst/>
          </a:prstGeom>
          <a:noFill/>
        </p:spPr>
        <p:txBody>
          <a:bodyPr wrap="none" lIns="91440" tIns="45720" rIns="91440" bIns="45720">
            <a:spAutoFit/>
          </a:bodyPr>
          <a:lstStyle/>
          <a:p>
            <a:pPr algn="ctr"/>
            <a:r>
              <a:rPr lang="en-US" b="1" dirty="0">
                <a:ln w="13462">
                  <a:solidFill>
                    <a:schemeClr val="bg1"/>
                  </a:solidFill>
                  <a:prstDash val="solid"/>
                </a:ln>
                <a:latin typeface="Aharoni" panose="02010803020104030203" pitchFamily="2" charset="-79"/>
                <a:cs typeface="Aharoni" panose="02010803020104030203" pitchFamily="2" charset="-79"/>
              </a:rPr>
              <a:t>. </a:t>
            </a:r>
            <a:endParaRPr lang="en-US" b="1" cap="none" spc="0" dirty="0">
              <a:ln w="13462">
                <a:solidFill>
                  <a:schemeClr val="bg1"/>
                </a:solidFill>
                <a:prstDash val="solid"/>
              </a:ln>
              <a:latin typeface="Aharoni" panose="02010803020104030203" pitchFamily="2" charset="-79"/>
              <a:cs typeface="Aharoni" panose="02010803020104030203" pitchFamily="2" charset="-79"/>
            </a:endParaRPr>
          </a:p>
        </p:txBody>
      </p:sp>
      <p:sp>
        <p:nvSpPr>
          <p:cNvPr id="16" name="Rectangle 15">
            <a:extLst>
              <a:ext uri="{FF2B5EF4-FFF2-40B4-BE49-F238E27FC236}">
                <a16:creationId xmlns:a16="http://schemas.microsoft.com/office/drawing/2014/main" id="{680589DE-7057-1795-F9CE-D266C9DC6DE5}"/>
              </a:ext>
            </a:extLst>
          </p:cNvPr>
          <p:cNvSpPr/>
          <p:nvPr/>
        </p:nvSpPr>
        <p:spPr>
          <a:xfrm>
            <a:off x="6003635" y="2967335"/>
            <a:ext cx="184730" cy="923330"/>
          </a:xfrm>
          <a:prstGeom prst="rect">
            <a:avLst/>
          </a:prstGeom>
          <a:noFill/>
        </p:spPr>
        <p:txBody>
          <a:bodyPr wrap="none" lIns="91440" tIns="45720" rIns="91440" bIns="45720">
            <a:spAutoFit/>
          </a:bodyPr>
          <a:lstStyle/>
          <a:p>
            <a:pPr algn="ct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1" name="TextBox 20">
            <a:extLst>
              <a:ext uri="{FF2B5EF4-FFF2-40B4-BE49-F238E27FC236}">
                <a16:creationId xmlns:a16="http://schemas.microsoft.com/office/drawing/2014/main" id="{BC48A731-C04B-AB35-2764-3162654C4DD8}"/>
              </a:ext>
            </a:extLst>
          </p:cNvPr>
          <p:cNvSpPr txBox="1"/>
          <p:nvPr/>
        </p:nvSpPr>
        <p:spPr>
          <a:xfrm>
            <a:off x="-475131" y="2653006"/>
            <a:ext cx="9511553" cy="1338828"/>
          </a:xfrm>
          <a:prstGeom prst="rect">
            <a:avLst/>
          </a:prstGeom>
          <a:noFill/>
        </p:spPr>
        <p:txBody>
          <a:bodyPr wrap="square">
            <a:spAutoFit/>
          </a:bodyPr>
          <a:lstStyle/>
          <a:p>
            <a:pPr algn="ctr"/>
            <a:r>
              <a:rPr lang="en-US" b="1" dirty="0">
                <a:ln w="10160">
                  <a:solidFill>
                    <a:schemeClr val="accent5"/>
                  </a:solidFill>
                  <a:prstDash val="solid"/>
                </a:ln>
                <a:latin typeface="Arial" panose="020B0604020202020204" pitchFamily="34" charset="0"/>
                <a:cs typeface="Arial" panose="020B0604020202020204" pitchFamily="34" charset="0"/>
              </a:rPr>
              <a:t>Mentor</a:t>
            </a:r>
            <a:r>
              <a:rPr lang="en-US" sz="1800" b="1" cap="none" spc="0" dirty="0">
                <a:ln w="10160">
                  <a:solidFill>
                    <a:schemeClr val="accent5"/>
                  </a:solidFill>
                  <a:prstDash val="solid"/>
                </a:ln>
                <a:latin typeface="Arial" panose="020B0604020202020204" pitchFamily="34" charset="0"/>
                <a:cs typeface="Arial" panose="020B0604020202020204" pitchFamily="34" charset="0"/>
              </a:rPr>
              <a:t>: Dr. </a:t>
            </a:r>
            <a:r>
              <a:rPr lang="en-US" sz="1800" b="1" cap="none" spc="0" dirty="0" err="1">
                <a:ln w="10160">
                  <a:solidFill>
                    <a:schemeClr val="accent5"/>
                  </a:solidFill>
                  <a:prstDash val="solid"/>
                </a:ln>
                <a:latin typeface="Arial" panose="020B0604020202020204" pitchFamily="34" charset="0"/>
                <a:cs typeface="Arial" panose="020B0604020202020204" pitchFamily="34" charset="0"/>
              </a:rPr>
              <a:t>Shivanjali</a:t>
            </a:r>
            <a:r>
              <a:rPr lang="en-US" sz="1800" b="1" cap="none" spc="0" dirty="0">
                <a:ln w="10160">
                  <a:solidFill>
                    <a:schemeClr val="accent5"/>
                  </a:solidFill>
                  <a:prstDash val="solid"/>
                </a:ln>
                <a:latin typeface="Arial" panose="020B0604020202020204" pitchFamily="34" charset="0"/>
                <a:cs typeface="Arial" panose="020B0604020202020204" pitchFamily="34" charset="0"/>
              </a:rPr>
              <a:t> Sharma </a:t>
            </a:r>
          </a:p>
          <a:p>
            <a:pPr algn="ctr">
              <a:lnSpc>
                <a:spcPct val="150000"/>
              </a:lnSpc>
            </a:pPr>
            <a:r>
              <a:rPr lang="en-US" b="1" dirty="0">
                <a:ln w="10160">
                  <a:solidFill>
                    <a:schemeClr val="accent5"/>
                  </a:solidFill>
                  <a:prstDash val="solid"/>
                </a:ln>
                <a:latin typeface="Arial" panose="020B0604020202020204" pitchFamily="34" charset="0"/>
                <a:cs typeface="Arial" panose="020B0604020202020204" pitchFamily="34" charset="0"/>
              </a:rPr>
              <a:t>           Associate Professor</a:t>
            </a:r>
          </a:p>
          <a:p>
            <a:pPr algn="ctr"/>
            <a:r>
              <a:rPr lang="en-US" sz="1800" b="1" cap="none" spc="0" dirty="0">
                <a:ln w="10160">
                  <a:solidFill>
                    <a:schemeClr val="accent5"/>
                  </a:solidFill>
                  <a:prstDash val="solid"/>
                </a:ln>
                <a:latin typeface="Arial" panose="020B0604020202020204" pitchFamily="34" charset="0"/>
                <a:cs typeface="Arial" panose="020B0604020202020204" pitchFamily="34" charset="0"/>
              </a:rPr>
              <a:t>                                                       Dept. Of Petroleum </a:t>
            </a:r>
            <a:r>
              <a:rPr lang="en-US" sz="1800" b="1" cap="none" spc="0" dirty="0" err="1">
                <a:ln w="10160">
                  <a:solidFill>
                    <a:schemeClr val="accent5"/>
                  </a:solidFill>
                  <a:prstDash val="solid"/>
                </a:ln>
                <a:latin typeface="Arial" panose="020B0604020202020204" pitchFamily="34" charset="0"/>
                <a:cs typeface="Arial" panose="020B0604020202020204" pitchFamily="34" charset="0"/>
              </a:rPr>
              <a:t>Engg</a:t>
            </a:r>
            <a:r>
              <a:rPr lang="en-US" sz="1800" b="1" cap="none" spc="0" dirty="0">
                <a:ln w="10160">
                  <a:solidFill>
                    <a:schemeClr val="accent5"/>
                  </a:solidFill>
                  <a:prstDash val="solid"/>
                </a:ln>
                <a:latin typeface="Arial" panose="020B0604020202020204" pitchFamily="34" charset="0"/>
                <a:cs typeface="Arial" panose="020B0604020202020204" pitchFamily="34" charset="0"/>
              </a:rPr>
              <a:t>. &amp; Geoscience </a:t>
            </a:r>
            <a:r>
              <a:rPr lang="en-US" sz="1800" b="1" cap="none" spc="0" dirty="0" err="1">
                <a:ln w="10160">
                  <a:solidFill>
                    <a:schemeClr val="accent5"/>
                  </a:solidFill>
                  <a:prstDash val="solid"/>
                </a:ln>
                <a:latin typeface="Arial" panose="020B0604020202020204" pitchFamily="34" charset="0"/>
                <a:cs typeface="Arial" panose="020B0604020202020204" pitchFamily="34" charset="0"/>
              </a:rPr>
              <a:t>Engg</a:t>
            </a:r>
            <a:r>
              <a:rPr lang="en-US" sz="1800" b="1" cap="none" spc="0" dirty="0">
                <a:ln w="10160">
                  <a:solidFill>
                    <a:schemeClr val="accent5"/>
                  </a:solidFill>
                  <a:prstDash val="solid"/>
                </a:ln>
                <a:latin typeface="Arial" panose="020B0604020202020204" pitchFamily="34" charset="0"/>
                <a:cs typeface="Arial" panose="020B0604020202020204" pitchFamily="34" charset="0"/>
              </a:rPr>
              <a:t>.</a:t>
            </a:r>
          </a:p>
          <a:p>
            <a:pPr algn="ctr"/>
            <a:r>
              <a:rPr lang="en-US" b="1" dirty="0">
                <a:ln w="10160">
                  <a:solidFill>
                    <a:schemeClr val="accent5"/>
                  </a:solidFill>
                  <a:prstDash val="solid"/>
                </a:ln>
                <a:latin typeface="Arial" panose="020B0604020202020204" pitchFamily="34" charset="0"/>
                <a:cs typeface="Arial" panose="020B0604020202020204" pitchFamily="34" charset="0"/>
              </a:rPr>
              <a:t>                                                        Rajiv Gandhi Institute of Petroleum Technology </a:t>
            </a:r>
            <a:endParaRPr lang="en-US" sz="1800" b="1" cap="none" spc="0" dirty="0">
              <a:ln w="10160">
                <a:solidFill>
                  <a:schemeClr val="accent5"/>
                </a:solidFill>
                <a:prstDash val="solid"/>
              </a:ln>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1FE37DF8-F0C6-0C77-B16E-A90413736266}"/>
              </a:ext>
            </a:extLst>
          </p:cNvPr>
          <p:cNvSpPr/>
          <p:nvPr/>
        </p:nvSpPr>
        <p:spPr>
          <a:xfrm>
            <a:off x="8829294" y="4866715"/>
            <a:ext cx="3083345" cy="1645835"/>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Submitted By: Utkarsh Shukla </a:t>
            </a:r>
          </a:p>
          <a:p>
            <a:pPr algn="ctr"/>
            <a:r>
              <a:rPr lang="en-US" sz="1700" dirty="0">
                <a:ln w="0"/>
                <a:effectLst>
                  <a:outerShdw blurRad="38100" dist="19050" dir="2700000" algn="tl" rotWithShape="0">
                    <a:schemeClr val="dk1">
                      <a:alpha val="40000"/>
                    </a:schemeClr>
                  </a:outerShdw>
                </a:effectLst>
              </a:rPr>
              <a:t>                                  </a:t>
            </a:r>
            <a:r>
              <a:rPr lang="en-US" sz="1000" dirty="0" err="1">
                <a:ln w="0"/>
                <a:effectLst>
                  <a:outerShdw blurRad="38100" dist="19050" dir="2700000" algn="tl" rotWithShape="0">
                    <a:schemeClr val="dk1">
                      <a:alpha val="40000"/>
                    </a:schemeClr>
                  </a:outerShdw>
                </a:effectLst>
              </a:rPr>
              <a:t>B.Tech</a:t>
            </a:r>
            <a:r>
              <a:rPr lang="en-US" sz="1000" dirty="0">
                <a:ln w="0"/>
                <a:effectLst>
                  <a:outerShdw blurRad="38100" dist="19050" dir="2700000" algn="tl" rotWithShape="0">
                    <a:schemeClr val="dk1">
                      <a:alpha val="40000"/>
                    </a:schemeClr>
                  </a:outerShdw>
                </a:effectLst>
              </a:rPr>
              <a:t> 3</a:t>
            </a:r>
            <a:r>
              <a:rPr lang="en-US" sz="1000" baseline="30000" dirty="0">
                <a:ln w="0"/>
                <a:effectLst>
                  <a:outerShdw blurRad="38100" dist="19050" dir="2700000" algn="tl" rotWithShape="0">
                    <a:schemeClr val="dk1">
                      <a:alpha val="40000"/>
                    </a:schemeClr>
                  </a:outerShdw>
                </a:effectLst>
              </a:rPr>
              <a:t>rd</a:t>
            </a:r>
            <a:r>
              <a:rPr lang="en-US" sz="1000" dirty="0">
                <a:ln w="0"/>
                <a:effectLst>
                  <a:outerShdw blurRad="38100" dist="19050" dir="2700000" algn="tl" rotWithShape="0">
                    <a:schemeClr val="dk1">
                      <a:alpha val="40000"/>
                    </a:schemeClr>
                  </a:outerShdw>
                </a:effectLst>
              </a:rPr>
              <a:t> year , 20PE3047</a:t>
            </a:r>
          </a:p>
          <a:p>
            <a:pPr algn="ctr">
              <a:lnSpc>
                <a:spcPct val="150000"/>
              </a:lnSpc>
            </a:pPr>
            <a:r>
              <a:rPr lang="en-US" sz="1700" b="0" cap="none" spc="0" dirty="0">
                <a:ln w="0"/>
                <a:solidFill>
                  <a:schemeClr val="tx1"/>
                </a:solidFill>
                <a:effectLst>
                  <a:outerShdw blurRad="38100" dist="19050" dir="2700000" algn="tl" rotWithShape="0">
                    <a:schemeClr val="dk1">
                      <a:alpha val="40000"/>
                    </a:schemeClr>
                  </a:outerShdw>
                </a:effectLst>
              </a:rPr>
              <a:t>                         &amp;</a:t>
            </a:r>
          </a:p>
          <a:p>
            <a:pPr algn="ctr">
              <a:lnSpc>
                <a:spcPct val="150000"/>
              </a:lnSpc>
            </a:pPr>
            <a:r>
              <a:rPr lang="en-US" sz="1700" dirty="0">
                <a:ln w="0"/>
                <a:effectLst>
                  <a:outerShdw blurRad="38100" dist="19050" dir="2700000" algn="tl" rotWithShape="0">
                    <a:schemeClr val="dk1">
                      <a:alpha val="40000"/>
                    </a:schemeClr>
                  </a:outerShdw>
                </a:effectLst>
              </a:rPr>
              <a:t>                         </a:t>
            </a:r>
            <a:r>
              <a:rPr lang="en-US" dirty="0" err="1">
                <a:ln w="0"/>
                <a:effectLst>
                  <a:outerShdw blurRad="38100" dist="19050" dir="2700000" algn="tl" rotWithShape="0">
                    <a:schemeClr val="dk1">
                      <a:alpha val="40000"/>
                    </a:schemeClr>
                  </a:outerShdw>
                </a:effectLst>
              </a:rPr>
              <a:t>Ritam</a:t>
            </a:r>
            <a:r>
              <a:rPr lang="en-US" dirty="0">
                <a:ln w="0"/>
                <a:effectLst>
                  <a:outerShdw blurRad="38100" dist="19050" dir="2700000" algn="tl" rotWithShape="0">
                    <a:schemeClr val="dk1">
                      <a:alpha val="40000"/>
                    </a:schemeClr>
                  </a:outerShdw>
                </a:effectLst>
              </a:rPr>
              <a:t> Bishnoi </a:t>
            </a:r>
            <a:endParaRPr lang="en-US" sz="1700" dirty="0">
              <a:ln w="0"/>
              <a:effectLst>
                <a:outerShdw blurRad="38100" dist="19050" dir="2700000" algn="tl" rotWithShape="0">
                  <a:schemeClr val="dk1">
                    <a:alpha val="40000"/>
                  </a:schemeClr>
                </a:outerShdw>
              </a:effectLst>
            </a:endParaRPr>
          </a:p>
          <a:p>
            <a:pPr algn="ctr">
              <a:lnSpc>
                <a:spcPct val="150000"/>
              </a:lnSpc>
            </a:pPr>
            <a:r>
              <a:rPr lang="en-US" sz="1000" dirty="0">
                <a:ln w="0"/>
                <a:effectLst>
                  <a:outerShdw blurRad="38100" dist="19050" dir="2700000" algn="tl" rotWithShape="0">
                    <a:schemeClr val="dk1">
                      <a:alpha val="40000"/>
                    </a:schemeClr>
                  </a:outerShdw>
                </a:effectLst>
              </a:rPr>
              <a:t>                                                   </a:t>
            </a:r>
            <a:r>
              <a:rPr lang="en-US" sz="1000" dirty="0" err="1">
                <a:ln w="0"/>
                <a:effectLst>
                  <a:outerShdw blurRad="38100" dist="19050" dir="2700000" algn="tl" rotWithShape="0">
                    <a:schemeClr val="dk1">
                      <a:alpha val="40000"/>
                    </a:schemeClr>
                  </a:outerShdw>
                </a:effectLst>
              </a:rPr>
              <a:t>B.Tech</a:t>
            </a:r>
            <a:r>
              <a:rPr lang="en-US" sz="1000" dirty="0">
                <a:ln w="0"/>
                <a:effectLst>
                  <a:outerShdw blurRad="38100" dist="19050" dir="2700000" algn="tl" rotWithShape="0">
                    <a:schemeClr val="dk1">
                      <a:alpha val="40000"/>
                    </a:schemeClr>
                  </a:outerShdw>
                </a:effectLst>
              </a:rPr>
              <a:t> 3</a:t>
            </a:r>
            <a:r>
              <a:rPr lang="en-US" sz="1000" baseline="30000" dirty="0">
                <a:ln w="0"/>
                <a:effectLst>
                  <a:outerShdw blurRad="38100" dist="19050" dir="2700000" algn="tl" rotWithShape="0">
                    <a:schemeClr val="dk1">
                      <a:alpha val="40000"/>
                    </a:schemeClr>
                  </a:outerShdw>
                </a:effectLst>
              </a:rPr>
              <a:t>rd</a:t>
            </a:r>
            <a:r>
              <a:rPr lang="en-US" sz="1000" dirty="0">
                <a:ln w="0"/>
                <a:effectLst>
                  <a:outerShdw blurRad="38100" dist="19050" dir="2700000" algn="tl" rotWithShape="0">
                    <a:schemeClr val="dk1">
                      <a:alpha val="40000"/>
                    </a:schemeClr>
                  </a:outerShdw>
                </a:effectLst>
              </a:rPr>
              <a:t> year , 20PE3034</a:t>
            </a:r>
            <a:endParaRPr lang="en-US" sz="1000" b="0" cap="none" spc="0" dirty="0">
              <a:ln w="0"/>
              <a:solidFill>
                <a:schemeClr val="tx1"/>
              </a:solidFill>
              <a:effectLst>
                <a:outerShdw blurRad="38100" dist="19050" dir="2700000" algn="tl" rotWithShape="0">
                  <a:schemeClr val="dk1">
                    <a:alpha val="40000"/>
                  </a:schemeClr>
                </a:outerShdw>
              </a:effectLst>
            </a:endParaRPr>
          </a:p>
        </p:txBody>
      </p:sp>
      <p:sp>
        <p:nvSpPr>
          <p:cNvPr id="27" name="TextBox 26">
            <a:extLst>
              <a:ext uri="{FF2B5EF4-FFF2-40B4-BE49-F238E27FC236}">
                <a16:creationId xmlns:a16="http://schemas.microsoft.com/office/drawing/2014/main" id="{79F4476C-3DC6-7F59-127A-2FBBDDEC2076}"/>
              </a:ext>
            </a:extLst>
          </p:cNvPr>
          <p:cNvSpPr txBox="1"/>
          <p:nvPr/>
        </p:nvSpPr>
        <p:spPr>
          <a:xfrm>
            <a:off x="2518606" y="1702475"/>
            <a:ext cx="6970058" cy="538609"/>
          </a:xfrm>
          <a:prstGeom prst="rect">
            <a:avLst/>
          </a:prstGeom>
          <a:noFill/>
        </p:spPr>
        <p:txBody>
          <a:bodyPr wrap="square">
            <a:spAutoFit/>
          </a:bodyPr>
          <a:lstStyle/>
          <a:p>
            <a:pPr algn="l"/>
            <a:r>
              <a:rPr lang="en-IN" sz="2000" b="1" dirty="0">
                <a:solidFill>
                  <a:srgbClr val="00B050"/>
                </a:solidFill>
                <a:latin typeface="Arial" panose="020B0604020202020204" pitchFamily="34" charset="0"/>
                <a:cs typeface="Arial" panose="020B0604020202020204" pitchFamily="34" charset="0"/>
              </a:rPr>
              <a:t>Associated With: </a:t>
            </a:r>
            <a:r>
              <a:rPr lang="en-IN" sz="2000" b="1" dirty="0" err="1">
                <a:solidFill>
                  <a:srgbClr val="00B050"/>
                </a:solidFill>
                <a:latin typeface="Arial" panose="020B0604020202020204" pitchFamily="34" charset="0"/>
                <a:cs typeface="Arial" panose="020B0604020202020204" pitchFamily="34" charset="0"/>
              </a:rPr>
              <a:t>B.tech</a:t>
            </a:r>
            <a:r>
              <a:rPr lang="en-IN" sz="2000" b="1" dirty="0">
                <a:solidFill>
                  <a:srgbClr val="00B050"/>
                </a:solidFill>
                <a:latin typeface="Arial" panose="020B0604020202020204" pitchFamily="34" charset="0"/>
                <a:cs typeface="Arial" panose="020B0604020202020204" pitchFamily="34" charset="0"/>
              </a:rPr>
              <a:t> Project ( Semester 5)</a:t>
            </a:r>
          </a:p>
          <a:p>
            <a:pPr algn="l"/>
            <a:r>
              <a:rPr lang="en-IN" sz="900" b="1" dirty="0">
                <a:solidFill>
                  <a:srgbClr val="00B050"/>
                </a:solidFill>
                <a:latin typeface="Arial" panose="020B0604020202020204" pitchFamily="34" charset="0"/>
                <a:cs typeface="Arial" panose="020B0604020202020204" pitchFamily="34" charset="0"/>
              </a:rPr>
              <a:t>                                                                                                                                                                            (2022-23) </a:t>
            </a:r>
          </a:p>
        </p:txBody>
      </p:sp>
      <p:pic>
        <p:nvPicPr>
          <p:cNvPr id="1030" name="Picture 6" descr="See the source image">
            <a:extLst>
              <a:ext uri="{FF2B5EF4-FFF2-40B4-BE49-F238E27FC236}">
                <a16:creationId xmlns:a16="http://schemas.microsoft.com/office/drawing/2014/main" id="{40F8BF4F-202B-0E32-7EF5-295529004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91318"/>
            <a:ext cx="6131859" cy="236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41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7E645A-2753-5394-C4EB-111FABCCF92E}"/>
              </a:ext>
            </a:extLst>
          </p:cNvPr>
          <p:cNvSpPr/>
          <p:nvPr/>
        </p:nvSpPr>
        <p:spPr>
          <a:xfrm>
            <a:off x="1718296" y="295852"/>
            <a:ext cx="875541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The Role of Cuttle Fish Bone</a:t>
            </a:r>
            <a:r>
              <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a:t>
            </a:r>
          </a:p>
        </p:txBody>
      </p:sp>
      <p:sp>
        <p:nvSpPr>
          <p:cNvPr id="5" name="Rectangle 4">
            <a:extLst>
              <a:ext uri="{FF2B5EF4-FFF2-40B4-BE49-F238E27FC236}">
                <a16:creationId xmlns:a16="http://schemas.microsoft.com/office/drawing/2014/main" id="{D91A6A24-A3AB-AD87-99E0-A18B728D4E8E}"/>
              </a:ext>
            </a:extLst>
          </p:cNvPr>
          <p:cNvSpPr/>
          <p:nvPr/>
        </p:nvSpPr>
        <p:spPr>
          <a:xfrm>
            <a:off x="1718296" y="1703311"/>
            <a:ext cx="10048831" cy="1015663"/>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Cuttle Fish Bone is a 100% natural source of essential calcium(85</a:t>
            </a:r>
            <a:r>
              <a:rPr lang="en-US" sz="2000" cap="none" spc="0" dirty="0">
                <a:ln w="0"/>
                <a:solidFill>
                  <a:schemeClr val="tx1">
                    <a:lumMod val="95000"/>
                    <a:lumOff val="5000"/>
                  </a:schemeClr>
                </a:solidFill>
                <a:effectLst>
                  <a:outerShdw blurRad="38100" dist="19050" dir="2700000" algn="tl" rotWithShape="0">
                    <a:schemeClr val="dk1">
                      <a:alpha val="40000"/>
                    </a:schemeClr>
                  </a:outerShdw>
                </a:effectLst>
                <a:latin typeface="+mj-lt"/>
              </a:rPr>
              <a:t>%). </a:t>
            </a:r>
            <a:r>
              <a:rPr lang="en-US" sz="2000" dirty="0">
                <a:ln w="0"/>
                <a:solidFill>
                  <a:schemeClr val="tx1">
                    <a:lumMod val="95000"/>
                    <a:lumOff val="5000"/>
                  </a:schemeClr>
                </a:solidFill>
                <a:effectLst>
                  <a:outerShdw blurRad="38100" dist="19050" dir="2700000" algn="tl" rotWithShape="0">
                    <a:schemeClr val="dk1">
                      <a:alpha val="40000"/>
                    </a:schemeClr>
                  </a:outerShdw>
                </a:effectLst>
                <a:latin typeface="+mj-lt"/>
              </a:rPr>
              <a:t>Cuttle Fish Bone powder contains high amount of Calcium Carbonate, which is believed can improve the cement’s strength to achieve early strength.</a:t>
            </a:r>
            <a:endParaRPr lang="en-US" sz="2000" cap="none" spc="0" dirty="0">
              <a:ln w="0"/>
              <a:solidFill>
                <a:schemeClr val="tx1">
                  <a:lumMod val="95000"/>
                  <a:lumOff val="5000"/>
                </a:schemeClr>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1D54EDB8-8035-9C7D-9C7C-952FCB6B1F56}"/>
              </a:ext>
            </a:extLst>
          </p:cNvPr>
          <p:cNvSpPr/>
          <p:nvPr/>
        </p:nvSpPr>
        <p:spPr>
          <a:xfrm>
            <a:off x="1655543" y="2985411"/>
            <a:ext cx="4678653" cy="707886"/>
          </a:xfrm>
          <a:prstGeom prst="rect">
            <a:avLst/>
          </a:prstGeom>
          <a:noFill/>
        </p:spPr>
        <p:txBody>
          <a:bodyPr wrap="none" lIns="91440" tIns="45720" rIns="91440" bIns="45720">
            <a:spAutoFit/>
          </a:bodyPr>
          <a:lstStyle/>
          <a:p>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Slurry Composition :</a:t>
            </a:r>
          </a:p>
        </p:txBody>
      </p:sp>
      <p:sp>
        <p:nvSpPr>
          <p:cNvPr id="13" name="Rectangle 12">
            <a:extLst>
              <a:ext uri="{FF2B5EF4-FFF2-40B4-BE49-F238E27FC236}">
                <a16:creationId xmlns:a16="http://schemas.microsoft.com/office/drawing/2014/main" id="{D716201B-FBA8-3FFC-243B-B10FB9B542A5}"/>
              </a:ext>
            </a:extLst>
          </p:cNvPr>
          <p:cNvSpPr/>
          <p:nvPr/>
        </p:nvSpPr>
        <p:spPr>
          <a:xfrm>
            <a:off x="1451299" y="4139026"/>
            <a:ext cx="10879246" cy="156966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rgbClr val="00B050"/>
                </a:solidFill>
              </a:rPr>
              <a:t>Cement: 600 gm</a:t>
            </a:r>
          </a:p>
          <a:p>
            <a:r>
              <a:rPr lang="en-US" sz="2400" b="1" cap="none" spc="0" dirty="0">
                <a:ln/>
                <a:solidFill>
                  <a:srgbClr val="00B050"/>
                </a:solidFill>
                <a:effectLst/>
              </a:rPr>
              <a:t>Water: 44</a:t>
            </a:r>
            <a:r>
              <a:rPr lang="en-US" sz="2400" b="1" dirty="0">
                <a:ln/>
                <a:solidFill>
                  <a:srgbClr val="00B050"/>
                </a:solidFill>
              </a:rPr>
              <a:t>% BWOC (264 mL of water with </a:t>
            </a:r>
            <a:r>
              <a:rPr lang="en-US" sz="2400" b="1" dirty="0" err="1">
                <a:ln/>
                <a:solidFill>
                  <a:srgbClr val="00B050"/>
                </a:solidFill>
              </a:rPr>
              <a:t>s.g</a:t>
            </a:r>
            <a:r>
              <a:rPr lang="en-US" sz="2400" b="1" dirty="0">
                <a:ln/>
                <a:solidFill>
                  <a:srgbClr val="00B050"/>
                </a:solidFill>
              </a:rPr>
              <a:t>. 1.0)</a:t>
            </a:r>
          </a:p>
          <a:p>
            <a:r>
              <a:rPr lang="en-US" sz="2400" b="1" dirty="0" err="1">
                <a:ln/>
                <a:solidFill>
                  <a:srgbClr val="00B050"/>
                </a:solidFill>
              </a:rPr>
              <a:t>Anhy</a:t>
            </a:r>
            <a:r>
              <a:rPr lang="en-US" sz="2400" b="1" dirty="0">
                <a:ln/>
                <a:solidFill>
                  <a:srgbClr val="00B050"/>
                </a:solidFill>
              </a:rPr>
              <a:t>. CaCl2: 0.5% BWOC (3 gm)</a:t>
            </a:r>
          </a:p>
          <a:p>
            <a:r>
              <a:rPr lang="en-US" sz="2400" b="1" dirty="0">
                <a:ln/>
                <a:solidFill>
                  <a:srgbClr val="00B050"/>
                </a:solidFill>
              </a:rPr>
              <a:t>The concentration of  Cuttle Fish bone powder will be varied from 0 to 1 % BWOC)</a:t>
            </a:r>
            <a:endParaRPr lang="en-US" sz="2400" b="1" cap="none" spc="0" dirty="0">
              <a:ln/>
              <a:solidFill>
                <a:srgbClr val="00B050"/>
              </a:solidFill>
              <a:effectLst/>
            </a:endParaRPr>
          </a:p>
        </p:txBody>
      </p:sp>
    </p:spTree>
    <p:extLst>
      <p:ext uri="{BB962C8B-B14F-4D97-AF65-F5344CB8AC3E}">
        <p14:creationId xmlns:p14="http://schemas.microsoft.com/office/powerpoint/2010/main" val="408586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740F94-3785-E41C-4D32-CE5506F773F5}"/>
              </a:ext>
            </a:extLst>
          </p:cNvPr>
          <p:cNvPicPr>
            <a:picLocks noChangeAspect="1"/>
          </p:cNvPicPr>
          <p:nvPr/>
        </p:nvPicPr>
        <p:blipFill rotWithShape="1">
          <a:blip r:embed="rId2">
            <a:extLst>
              <a:ext uri="{28A0092B-C50C-407E-A947-70E740481C1C}">
                <a14:useLocalDpi xmlns:a14="http://schemas.microsoft.com/office/drawing/2010/main" val="0"/>
              </a:ext>
            </a:extLst>
          </a:blip>
          <a:srcRect l="31504" t="45790" r="34018" b="26061"/>
          <a:stretch/>
        </p:blipFill>
        <p:spPr>
          <a:xfrm>
            <a:off x="2087419" y="3250251"/>
            <a:ext cx="2091458" cy="2364509"/>
          </a:xfrm>
          <a:prstGeom prst="rect">
            <a:avLst/>
          </a:prstGeom>
        </p:spPr>
      </p:pic>
      <p:pic>
        <p:nvPicPr>
          <p:cNvPr id="4" name="Picture 3">
            <a:extLst>
              <a:ext uri="{FF2B5EF4-FFF2-40B4-BE49-F238E27FC236}">
                <a16:creationId xmlns:a16="http://schemas.microsoft.com/office/drawing/2014/main" id="{C880A66F-53C7-5E5D-711A-0CB4EBBD58D9}"/>
              </a:ext>
            </a:extLst>
          </p:cNvPr>
          <p:cNvPicPr>
            <a:picLocks noChangeAspect="1"/>
          </p:cNvPicPr>
          <p:nvPr/>
        </p:nvPicPr>
        <p:blipFill rotWithShape="1">
          <a:blip r:embed="rId3">
            <a:extLst>
              <a:ext uri="{28A0092B-C50C-407E-A947-70E740481C1C}">
                <a14:useLocalDpi xmlns:a14="http://schemas.microsoft.com/office/drawing/2010/main" val="0"/>
              </a:ext>
            </a:extLst>
          </a:blip>
          <a:srcRect l="58799" t="43805" r="2873" b="29427"/>
          <a:stretch/>
        </p:blipFill>
        <p:spPr>
          <a:xfrm>
            <a:off x="4984842" y="3250251"/>
            <a:ext cx="1971385" cy="2364509"/>
          </a:xfrm>
          <a:prstGeom prst="rect">
            <a:avLst/>
          </a:prstGeom>
        </p:spPr>
      </p:pic>
      <p:sp>
        <p:nvSpPr>
          <p:cNvPr id="6" name="Rectangle 5">
            <a:extLst>
              <a:ext uri="{FF2B5EF4-FFF2-40B4-BE49-F238E27FC236}">
                <a16:creationId xmlns:a16="http://schemas.microsoft.com/office/drawing/2014/main" id="{9B9F847F-7672-0194-1303-4375AB82A4E6}"/>
              </a:ext>
            </a:extLst>
          </p:cNvPr>
          <p:cNvSpPr/>
          <p:nvPr/>
        </p:nvSpPr>
        <p:spPr>
          <a:xfrm>
            <a:off x="2769106" y="5760221"/>
            <a:ext cx="728084" cy="246221"/>
          </a:xfrm>
          <a:prstGeom prst="rect">
            <a:avLst/>
          </a:prstGeom>
          <a:noFill/>
        </p:spPr>
        <p:txBody>
          <a:bodyPr wrap="non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1% BWOC</a:t>
            </a:r>
          </a:p>
        </p:txBody>
      </p:sp>
      <p:sp>
        <p:nvSpPr>
          <p:cNvPr id="7" name="Rectangle 6">
            <a:extLst>
              <a:ext uri="{FF2B5EF4-FFF2-40B4-BE49-F238E27FC236}">
                <a16:creationId xmlns:a16="http://schemas.microsoft.com/office/drawing/2014/main" id="{89B54E3E-B151-CC71-0AA2-E065260648F4}"/>
              </a:ext>
            </a:extLst>
          </p:cNvPr>
          <p:cNvSpPr/>
          <p:nvPr/>
        </p:nvSpPr>
        <p:spPr>
          <a:xfrm>
            <a:off x="5555195" y="5746312"/>
            <a:ext cx="830677" cy="246221"/>
          </a:xfrm>
          <a:prstGeom prst="rect">
            <a:avLst/>
          </a:prstGeom>
          <a:noFill/>
        </p:spPr>
        <p:txBody>
          <a:bodyPr wrap="non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0.5% BWOC</a:t>
            </a:r>
          </a:p>
        </p:txBody>
      </p:sp>
      <p:sp>
        <p:nvSpPr>
          <p:cNvPr id="8" name="Rectangle 7">
            <a:extLst>
              <a:ext uri="{FF2B5EF4-FFF2-40B4-BE49-F238E27FC236}">
                <a16:creationId xmlns:a16="http://schemas.microsoft.com/office/drawing/2014/main" id="{6CA2DAC2-EBD7-582E-9343-286CBF6A0416}"/>
              </a:ext>
            </a:extLst>
          </p:cNvPr>
          <p:cNvSpPr/>
          <p:nvPr/>
        </p:nvSpPr>
        <p:spPr>
          <a:xfrm>
            <a:off x="1690255" y="223216"/>
            <a:ext cx="41024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9" name="Rectangle 8">
            <a:extLst>
              <a:ext uri="{FF2B5EF4-FFF2-40B4-BE49-F238E27FC236}">
                <a16:creationId xmlns:a16="http://schemas.microsoft.com/office/drawing/2014/main" id="{56F8B403-8C4B-60C5-8659-02ADEB7AC016}"/>
              </a:ext>
            </a:extLst>
          </p:cNvPr>
          <p:cNvSpPr/>
          <p:nvPr/>
        </p:nvSpPr>
        <p:spPr>
          <a:xfrm>
            <a:off x="1690255" y="1243240"/>
            <a:ext cx="4170950" cy="707886"/>
          </a:xfrm>
          <a:prstGeom prst="rect">
            <a:avLst/>
          </a:prstGeom>
          <a:noFill/>
        </p:spPr>
        <p:txBody>
          <a:bodyPr wrap="none" lIns="91440" tIns="45720" rIns="91440" bIns="45720">
            <a:spAutoFit/>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Autoclave Result :</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Rectangle 9">
            <a:extLst>
              <a:ext uri="{FF2B5EF4-FFF2-40B4-BE49-F238E27FC236}">
                <a16:creationId xmlns:a16="http://schemas.microsoft.com/office/drawing/2014/main" id="{6C280C29-D206-8057-653F-7E6A1D3443C0}"/>
              </a:ext>
            </a:extLst>
          </p:cNvPr>
          <p:cNvSpPr/>
          <p:nvPr/>
        </p:nvSpPr>
        <p:spPr>
          <a:xfrm>
            <a:off x="1686181" y="1921157"/>
            <a:ext cx="4565417" cy="707886"/>
          </a:xfrm>
          <a:prstGeom prst="rect">
            <a:avLst/>
          </a:prstGeom>
          <a:noFill/>
        </p:spPr>
        <p:txBody>
          <a:bodyPr wrap="square" lIns="91440" tIns="45720" rIns="91440" bIns="45720">
            <a:spAutoFit/>
          </a:bodyPr>
          <a:lstStyle/>
          <a:p>
            <a:r>
              <a:rPr lang="en-US" sz="2000" b="0" cap="none" spc="0" dirty="0">
                <a:ln w="0"/>
                <a:solidFill>
                  <a:srgbClr val="002060"/>
                </a:solidFill>
                <a:effectLst>
                  <a:outerShdw blurRad="38100" dist="19050" dir="2700000" algn="tl" rotWithShape="0">
                    <a:schemeClr val="dk1">
                      <a:alpha val="40000"/>
                    </a:schemeClr>
                  </a:outerShdw>
                </a:effectLst>
              </a:rPr>
              <a:t>Working Pressure: 2000 Psia</a:t>
            </a:r>
          </a:p>
          <a:p>
            <a:r>
              <a:rPr lang="en-US" sz="2000" dirty="0">
                <a:ln w="0"/>
                <a:solidFill>
                  <a:srgbClr val="002060"/>
                </a:solidFill>
                <a:effectLst>
                  <a:outerShdw blurRad="38100" dist="19050" dir="2700000" algn="tl" rotWithShape="0">
                    <a:schemeClr val="dk1">
                      <a:alpha val="40000"/>
                    </a:schemeClr>
                  </a:outerShdw>
                </a:effectLst>
              </a:rPr>
              <a:t>Working Temperature: 80 degree </a:t>
            </a:r>
            <a:r>
              <a:rPr lang="en-US" sz="2000" dirty="0" err="1">
                <a:ln w="0"/>
                <a:solidFill>
                  <a:srgbClr val="002060"/>
                </a:solidFill>
                <a:effectLst>
                  <a:outerShdw blurRad="38100" dist="19050" dir="2700000" algn="tl" rotWithShape="0">
                    <a:schemeClr val="dk1">
                      <a:alpha val="40000"/>
                    </a:schemeClr>
                  </a:outerShdw>
                </a:effectLst>
              </a:rPr>
              <a:t>Celcius</a:t>
            </a:r>
            <a:endParaRPr lang="en-US" sz="2000" b="0" cap="none" spc="0" dirty="0">
              <a:ln w="0"/>
              <a:solidFill>
                <a:srgbClr val="002060"/>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C9B4C60B-1EFC-146D-0F9D-567F7D722BD3}"/>
              </a:ext>
            </a:extLst>
          </p:cNvPr>
          <p:cNvSpPr/>
          <p:nvPr/>
        </p:nvSpPr>
        <p:spPr>
          <a:xfrm>
            <a:off x="4545327" y="6006440"/>
            <a:ext cx="3156762" cy="400110"/>
          </a:xfrm>
          <a:prstGeom prst="rect">
            <a:avLst/>
          </a:prstGeom>
          <a:noFill/>
        </p:spPr>
        <p:txBody>
          <a:bodyPr wrap="none" lIns="91440" tIns="45720" rIns="91440" bIns="45720">
            <a:spAutoFit/>
          </a:bodyPr>
          <a:lstStyle/>
          <a:p>
            <a:pPr algn="ctr"/>
            <a:r>
              <a:rPr lang="en-US" sz="2000" b="0" cap="none" spc="0" dirty="0">
                <a:ln w="0"/>
                <a:solidFill>
                  <a:srgbClr val="002060"/>
                </a:solidFill>
                <a:effectLst>
                  <a:outerShdw blurRad="38100" dist="19050" dir="2700000" algn="tl" rotWithShape="0">
                    <a:schemeClr val="dk1">
                      <a:alpha val="40000"/>
                    </a:schemeClr>
                  </a:outerShdw>
                </a:effectLst>
              </a:rPr>
              <a:t>Intermediate Shaped Block </a:t>
            </a:r>
          </a:p>
        </p:txBody>
      </p:sp>
      <p:sp>
        <p:nvSpPr>
          <p:cNvPr id="13" name="Rectangle 12">
            <a:extLst>
              <a:ext uri="{FF2B5EF4-FFF2-40B4-BE49-F238E27FC236}">
                <a16:creationId xmlns:a16="http://schemas.microsoft.com/office/drawing/2014/main" id="{49B228C6-B2E2-04C0-BEF9-A1606E66474B}"/>
              </a:ext>
            </a:extLst>
          </p:cNvPr>
          <p:cNvSpPr/>
          <p:nvPr/>
        </p:nvSpPr>
        <p:spPr>
          <a:xfrm>
            <a:off x="2077551" y="6006440"/>
            <a:ext cx="2215736" cy="400110"/>
          </a:xfrm>
          <a:prstGeom prst="rect">
            <a:avLst/>
          </a:prstGeom>
          <a:noFill/>
        </p:spPr>
        <p:txBody>
          <a:bodyPr wrap="none" lIns="91440" tIns="45720" rIns="91440" bIns="45720">
            <a:spAutoFit/>
          </a:bodyPr>
          <a:lstStyle/>
          <a:p>
            <a:pPr algn="ctr"/>
            <a:r>
              <a:rPr lang="en-US" sz="2000" dirty="0">
                <a:ln w="0"/>
                <a:solidFill>
                  <a:srgbClr val="002060"/>
                </a:solidFill>
                <a:effectLst>
                  <a:outerShdw blurRad="38100" dist="19050" dir="2700000" algn="tl" rotWithShape="0">
                    <a:schemeClr val="dk1">
                      <a:alpha val="40000"/>
                    </a:schemeClr>
                  </a:outerShdw>
                </a:effectLst>
              </a:rPr>
              <a:t>Poor</a:t>
            </a:r>
            <a:r>
              <a:rPr lang="en-US" sz="2000" b="0" cap="none" spc="0" dirty="0">
                <a:ln w="0"/>
                <a:solidFill>
                  <a:srgbClr val="002060"/>
                </a:solidFill>
                <a:effectLst>
                  <a:outerShdw blurRad="38100" dist="19050" dir="2700000" algn="tl" rotWithShape="0">
                    <a:schemeClr val="dk1">
                      <a:alpha val="40000"/>
                    </a:schemeClr>
                  </a:outerShdw>
                </a:effectLst>
              </a:rPr>
              <a:t> Shaped Block </a:t>
            </a:r>
          </a:p>
        </p:txBody>
      </p:sp>
      <p:pic>
        <p:nvPicPr>
          <p:cNvPr id="14" name="Picture 13">
            <a:extLst>
              <a:ext uri="{FF2B5EF4-FFF2-40B4-BE49-F238E27FC236}">
                <a16:creationId xmlns:a16="http://schemas.microsoft.com/office/drawing/2014/main" id="{192E6103-8E08-7569-F358-C91DF1C3B645}"/>
              </a:ext>
            </a:extLst>
          </p:cNvPr>
          <p:cNvPicPr>
            <a:picLocks noChangeAspect="1"/>
          </p:cNvPicPr>
          <p:nvPr/>
        </p:nvPicPr>
        <p:blipFill rotWithShape="1">
          <a:blip r:embed="rId4">
            <a:extLst>
              <a:ext uri="{28A0092B-C50C-407E-A947-70E740481C1C}">
                <a14:useLocalDpi xmlns:a14="http://schemas.microsoft.com/office/drawing/2010/main" val="0"/>
              </a:ext>
            </a:extLst>
          </a:blip>
          <a:srcRect l="45870" t="45196" r="13468" b="20326"/>
          <a:stretch/>
        </p:blipFill>
        <p:spPr>
          <a:xfrm>
            <a:off x="9123929" y="368676"/>
            <a:ext cx="2091459" cy="2364509"/>
          </a:xfrm>
          <a:prstGeom prst="rect">
            <a:avLst/>
          </a:prstGeom>
        </p:spPr>
      </p:pic>
      <p:sp>
        <p:nvSpPr>
          <p:cNvPr id="16" name="Rectangle 15">
            <a:extLst>
              <a:ext uri="{FF2B5EF4-FFF2-40B4-BE49-F238E27FC236}">
                <a16:creationId xmlns:a16="http://schemas.microsoft.com/office/drawing/2014/main" id="{FC8DC423-AAD2-660C-32B8-98A06857E87D}"/>
              </a:ext>
            </a:extLst>
          </p:cNvPr>
          <p:cNvSpPr/>
          <p:nvPr/>
        </p:nvSpPr>
        <p:spPr>
          <a:xfrm>
            <a:off x="9188438" y="2909852"/>
            <a:ext cx="2185598" cy="400110"/>
          </a:xfrm>
          <a:prstGeom prst="rect">
            <a:avLst/>
          </a:prstGeom>
          <a:noFill/>
        </p:spPr>
        <p:txBody>
          <a:bodyPr wrap="none" lIns="91440" tIns="45720" rIns="91440" bIns="45720">
            <a:spAutoFit/>
          </a:bodyPr>
          <a:lstStyle/>
          <a:p>
            <a:pPr algn="ctr"/>
            <a:r>
              <a:rPr lang="en-US" sz="2000" b="0" cap="none" spc="0" dirty="0">
                <a:ln w="0"/>
                <a:solidFill>
                  <a:srgbClr val="002060"/>
                </a:solidFill>
                <a:effectLst>
                  <a:outerShdw blurRad="38100" dist="19050" dir="2700000" algn="tl" rotWithShape="0">
                    <a:schemeClr val="dk1">
                      <a:alpha val="40000"/>
                    </a:schemeClr>
                  </a:outerShdw>
                </a:effectLst>
              </a:rPr>
              <a:t>Well Shaped Block </a:t>
            </a:r>
          </a:p>
        </p:txBody>
      </p:sp>
      <p:sp>
        <p:nvSpPr>
          <p:cNvPr id="17" name="Rectangle 16">
            <a:extLst>
              <a:ext uri="{FF2B5EF4-FFF2-40B4-BE49-F238E27FC236}">
                <a16:creationId xmlns:a16="http://schemas.microsoft.com/office/drawing/2014/main" id="{7E1360D7-F65B-C628-DDC3-6F011B8A2E1A}"/>
              </a:ext>
            </a:extLst>
          </p:cNvPr>
          <p:cNvSpPr/>
          <p:nvPr/>
        </p:nvSpPr>
        <p:spPr>
          <a:xfrm>
            <a:off x="8259271" y="4270276"/>
            <a:ext cx="3493864" cy="1938992"/>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r>
              <a:rPr lang="en-US" sz="3000" b="0" i="1" cap="none" spc="0" dirty="0">
                <a:ln w="0"/>
                <a:solidFill>
                  <a:srgbClr val="00B0F0"/>
                </a:solidFill>
                <a:effectLst>
                  <a:outerShdw blurRad="38100" dist="19050" dir="2700000" algn="tl" rotWithShape="0">
                    <a:schemeClr val="dk1">
                      <a:alpha val="40000"/>
                    </a:schemeClr>
                  </a:outerShdw>
                </a:effectLst>
              </a:rPr>
              <a:t>Reason: Nano-particl</a:t>
            </a:r>
            <a:r>
              <a:rPr lang="en-US" sz="3000" i="1" dirty="0">
                <a:ln w="0"/>
                <a:solidFill>
                  <a:srgbClr val="00B0F0"/>
                </a:solidFill>
                <a:effectLst>
                  <a:outerShdw blurRad="38100" dist="19050" dir="2700000" algn="tl" rotWithShape="0">
                    <a:schemeClr val="dk1">
                      <a:alpha val="40000"/>
                    </a:schemeClr>
                  </a:outerShdw>
                </a:effectLst>
              </a:rPr>
              <a:t>e is not able to disperse if its conc. is that much high.</a:t>
            </a:r>
            <a:endParaRPr lang="en-US" sz="3000" b="0" i="1" cap="none" spc="0" dirty="0">
              <a:ln w="0"/>
              <a:solidFill>
                <a:srgbClr val="00B0F0"/>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06C4C047-F34A-6EB7-4E69-DFA8D0D4DB8D}"/>
              </a:ext>
            </a:extLst>
          </p:cNvPr>
          <p:cNvSpPr/>
          <p:nvPr/>
        </p:nvSpPr>
        <p:spPr>
          <a:xfrm>
            <a:off x="9790400" y="2739717"/>
            <a:ext cx="764953" cy="246221"/>
          </a:xfrm>
          <a:prstGeom prst="rect">
            <a:avLst/>
          </a:prstGeom>
          <a:noFill/>
        </p:spPr>
        <p:txBody>
          <a:bodyPr wrap="none" lIns="91440" tIns="45720" rIns="91440" bIns="45720">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rPr>
              <a:t>Base Conc.</a:t>
            </a:r>
          </a:p>
        </p:txBody>
      </p:sp>
    </p:spTree>
    <p:extLst>
      <p:ext uri="{BB962C8B-B14F-4D97-AF65-F5344CB8AC3E}">
        <p14:creationId xmlns:p14="http://schemas.microsoft.com/office/powerpoint/2010/main" val="407136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4DBD5-FC94-F1CC-63D2-E0FE9E3D7159}"/>
              </a:ext>
            </a:extLst>
          </p:cNvPr>
          <p:cNvSpPr/>
          <p:nvPr/>
        </p:nvSpPr>
        <p:spPr>
          <a:xfrm>
            <a:off x="1677216" y="255809"/>
            <a:ext cx="41024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graphicFrame>
        <p:nvGraphicFramePr>
          <p:cNvPr id="6" name="Table 6">
            <a:extLst>
              <a:ext uri="{FF2B5EF4-FFF2-40B4-BE49-F238E27FC236}">
                <a16:creationId xmlns:a16="http://schemas.microsoft.com/office/drawing/2014/main" id="{5DD90B69-5D5C-BF77-5553-EECBCFDE50DD}"/>
              </a:ext>
            </a:extLst>
          </p:cNvPr>
          <p:cNvGraphicFramePr>
            <a:graphicFrameLocks noGrp="1"/>
          </p:cNvGraphicFramePr>
          <p:nvPr>
            <p:extLst>
              <p:ext uri="{D42A27DB-BD31-4B8C-83A1-F6EECF244321}">
                <p14:modId xmlns:p14="http://schemas.microsoft.com/office/powerpoint/2010/main" val="3329798003"/>
              </p:ext>
            </p:extLst>
          </p:nvPr>
        </p:nvGraphicFramePr>
        <p:xfrm>
          <a:off x="1690255" y="2299084"/>
          <a:ext cx="9688944" cy="1752600"/>
        </p:xfrm>
        <a:graphic>
          <a:graphicData uri="http://schemas.openxmlformats.org/drawingml/2006/table">
            <a:tbl>
              <a:tblPr firstRow="1" bandRow="1">
                <a:tableStyleId>{5C22544A-7EE6-4342-B048-85BDC9FD1C3A}</a:tableStyleId>
              </a:tblPr>
              <a:tblGrid>
                <a:gridCol w="3229648">
                  <a:extLst>
                    <a:ext uri="{9D8B030D-6E8A-4147-A177-3AD203B41FA5}">
                      <a16:colId xmlns:a16="http://schemas.microsoft.com/office/drawing/2014/main" val="3604905874"/>
                    </a:ext>
                  </a:extLst>
                </a:gridCol>
                <a:gridCol w="3229648">
                  <a:extLst>
                    <a:ext uri="{9D8B030D-6E8A-4147-A177-3AD203B41FA5}">
                      <a16:colId xmlns:a16="http://schemas.microsoft.com/office/drawing/2014/main" val="1167942943"/>
                    </a:ext>
                  </a:extLst>
                </a:gridCol>
                <a:gridCol w="3229648">
                  <a:extLst>
                    <a:ext uri="{9D8B030D-6E8A-4147-A177-3AD203B41FA5}">
                      <a16:colId xmlns:a16="http://schemas.microsoft.com/office/drawing/2014/main" val="1019830723"/>
                    </a:ext>
                  </a:extLst>
                </a:gridCol>
              </a:tblGrid>
              <a:tr h="370840">
                <a:tc>
                  <a:txBody>
                    <a:bodyPr/>
                    <a:lstStyle/>
                    <a:p>
                      <a:r>
                        <a:rPr lang="en-IN" dirty="0"/>
                        <a:t>                  S. No.</a:t>
                      </a:r>
                    </a:p>
                  </a:txBody>
                  <a:tcPr/>
                </a:tc>
                <a:tc>
                  <a:txBody>
                    <a:bodyPr/>
                    <a:lstStyle/>
                    <a:p>
                      <a:r>
                        <a:rPr lang="en-IN" dirty="0"/>
                        <a:t>   Conc. Of Cuttle Fish Bone</a:t>
                      </a:r>
                    </a:p>
                    <a:p>
                      <a:r>
                        <a:rPr lang="en-IN" dirty="0"/>
                        <a:t> (Bi- Calcium , Nano-Particle)</a:t>
                      </a:r>
                    </a:p>
                  </a:txBody>
                  <a:tcPr/>
                </a:tc>
                <a:tc>
                  <a:txBody>
                    <a:bodyPr/>
                    <a:lstStyle/>
                    <a:p>
                      <a:r>
                        <a:rPr lang="en-IN" dirty="0"/>
                        <a:t>                   Spud Loss</a:t>
                      </a:r>
                    </a:p>
                  </a:txBody>
                  <a:tcPr/>
                </a:tc>
                <a:extLst>
                  <a:ext uri="{0D108BD9-81ED-4DB2-BD59-A6C34878D82A}">
                    <a16:rowId xmlns:a16="http://schemas.microsoft.com/office/drawing/2014/main" val="250885465"/>
                  </a:ext>
                </a:extLst>
              </a:tr>
              <a:tr h="370840">
                <a:tc>
                  <a:txBody>
                    <a:bodyPr/>
                    <a:lstStyle/>
                    <a:p>
                      <a:r>
                        <a:rPr lang="en-IN" dirty="0"/>
                        <a:t>                       1</a:t>
                      </a:r>
                    </a:p>
                  </a:txBody>
                  <a:tcPr/>
                </a:tc>
                <a:tc>
                  <a:txBody>
                    <a:bodyPr/>
                    <a:lstStyle/>
                    <a:p>
                      <a:r>
                        <a:rPr lang="en-IN" dirty="0"/>
                        <a:t>     Base conc. ( 0% BWOC)</a:t>
                      </a:r>
                    </a:p>
                  </a:txBody>
                  <a:tcPr/>
                </a:tc>
                <a:tc>
                  <a:txBody>
                    <a:bodyPr/>
                    <a:lstStyle/>
                    <a:p>
                      <a:r>
                        <a:rPr lang="en-IN" dirty="0"/>
                        <a:t>                     47mL</a:t>
                      </a:r>
                    </a:p>
                  </a:txBody>
                  <a:tcPr/>
                </a:tc>
                <a:extLst>
                  <a:ext uri="{0D108BD9-81ED-4DB2-BD59-A6C34878D82A}">
                    <a16:rowId xmlns:a16="http://schemas.microsoft.com/office/drawing/2014/main" val="320829864"/>
                  </a:ext>
                </a:extLst>
              </a:tr>
              <a:tr h="370840">
                <a:tc>
                  <a:txBody>
                    <a:bodyPr/>
                    <a:lstStyle/>
                    <a:p>
                      <a:r>
                        <a:rPr lang="en-IN" dirty="0"/>
                        <a:t>                       2</a:t>
                      </a:r>
                    </a:p>
                  </a:txBody>
                  <a:tcPr/>
                </a:tc>
                <a:tc>
                  <a:txBody>
                    <a:bodyPr/>
                    <a:lstStyle/>
                    <a:p>
                      <a:r>
                        <a:rPr lang="en-IN" dirty="0"/>
                        <a:t>                0.5% BWOC</a:t>
                      </a:r>
                    </a:p>
                  </a:txBody>
                  <a:tcPr/>
                </a:tc>
                <a:tc>
                  <a:txBody>
                    <a:bodyPr/>
                    <a:lstStyle/>
                    <a:p>
                      <a:r>
                        <a:rPr lang="en-IN" dirty="0"/>
                        <a:t>                     43mL</a:t>
                      </a:r>
                    </a:p>
                  </a:txBody>
                  <a:tcPr/>
                </a:tc>
                <a:extLst>
                  <a:ext uri="{0D108BD9-81ED-4DB2-BD59-A6C34878D82A}">
                    <a16:rowId xmlns:a16="http://schemas.microsoft.com/office/drawing/2014/main" val="2576349234"/>
                  </a:ext>
                </a:extLst>
              </a:tr>
              <a:tr h="370840">
                <a:tc>
                  <a:txBody>
                    <a:bodyPr/>
                    <a:lstStyle/>
                    <a:p>
                      <a:r>
                        <a:rPr lang="en-IN" dirty="0"/>
                        <a:t>                       3</a:t>
                      </a:r>
                    </a:p>
                  </a:txBody>
                  <a:tcPr/>
                </a:tc>
                <a:tc>
                  <a:txBody>
                    <a:bodyPr/>
                    <a:lstStyle/>
                    <a:p>
                      <a:r>
                        <a:rPr lang="en-IN" dirty="0"/>
                        <a:t>                1.0% BWOC</a:t>
                      </a:r>
                    </a:p>
                  </a:txBody>
                  <a:tcPr/>
                </a:tc>
                <a:tc>
                  <a:txBody>
                    <a:bodyPr/>
                    <a:lstStyle/>
                    <a:p>
                      <a:r>
                        <a:rPr lang="en-IN" dirty="0"/>
                        <a:t>                     42mL</a:t>
                      </a:r>
                    </a:p>
                  </a:txBody>
                  <a:tcPr/>
                </a:tc>
                <a:extLst>
                  <a:ext uri="{0D108BD9-81ED-4DB2-BD59-A6C34878D82A}">
                    <a16:rowId xmlns:a16="http://schemas.microsoft.com/office/drawing/2014/main" val="3627564547"/>
                  </a:ext>
                </a:extLst>
              </a:tr>
            </a:tbl>
          </a:graphicData>
        </a:graphic>
      </p:graphicFrame>
      <p:sp>
        <p:nvSpPr>
          <p:cNvPr id="16" name="Rectangle 15">
            <a:extLst>
              <a:ext uri="{FF2B5EF4-FFF2-40B4-BE49-F238E27FC236}">
                <a16:creationId xmlns:a16="http://schemas.microsoft.com/office/drawing/2014/main" id="{0E307435-617C-159B-863D-6FC5948F2323}"/>
              </a:ext>
            </a:extLst>
          </p:cNvPr>
          <p:cNvSpPr/>
          <p:nvPr/>
        </p:nvSpPr>
        <p:spPr>
          <a:xfrm>
            <a:off x="1677216" y="1428784"/>
            <a:ext cx="6442469" cy="707886"/>
          </a:xfrm>
          <a:prstGeom prst="rect">
            <a:avLst/>
          </a:prstGeom>
          <a:noFill/>
        </p:spPr>
        <p:txBody>
          <a:bodyPr wrap="none" lIns="91440" tIns="45720" rIns="91440" bIns="45720">
            <a:spAutoFit/>
          </a:bodyPr>
          <a:lstStyle/>
          <a:p>
            <a:r>
              <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HPHT Result (</a:t>
            </a:r>
            <a:r>
              <a:rPr lang="en-IN" sz="2000" b="1" cap="none" spc="0" dirty="0">
                <a:ln w="13462">
                  <a:solidFill>
                    <a:schemeClr val="bg1"/>
                  </a:solidFill>
                  <a:prstDash val="solid"/>
                </a:ln>
                <a:solidFill>
                  <a:schemeClr val="tx1">
                    <a:lumMod val="95000"/>
                    <a:lumOff val="5000"/>
                  </a:schemeClr>
                </a:solidFill>
              </a:rPr>
              <a:t>Working Pressure: 500 Psia</a:t>
            </a:r>
            <a:r>
              <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17" name="Rectangle 16">
            <a:extLst>
              <a:ext uri="{FF2B5EF4-FFF2-40B4-BE49-F238E27FC236}">
                <a16:creationId xmlns:a16="http://schemas.microsoft.com/office/drawing/2014/main" id="{FD902EF5-F44A-C98A-55E3-E24F0BA6850A}"/>
              </a:ext>
            </a:extLst>
          </p:cNvPr>
          <p:cNvSpPr/>
          <p:nvPr/>
        </p:nvSpPr>
        <p:spPr>
          <a:xfrm>
            <a:off x="1690255" y="4192016"/>
            <a:ext cx="3578224"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Interpretation :</a:t>
            </a:r>
          </a:p>
        </p:txBody>
      </p:sp>
      <p:sp>
        <p:nvSpPr>
          <p:cNvPr id="18" name="Rectangle 17">
            <a:extLst>
              <a:ext uri="{FF2B5EF4-FFF2-40B4-BE49-F238E27FC236}">
                <a16:creationId xmlns:a16="http://schemas.microsoft.com/office/drawing/2014/main" id="{7824AEFF-43F8-E0D8-4915-8D1E8772848F}"/>
              </a:ext>
            </a:extLst>
          </p:cNvPr>
          <p:cNvSpPr/>
          <p:nvPr/>
        </p:nvSpPr>
        <p:spPr>
          <a:xfrm>
            <a:off x="1690255" y="5009215"/>
            <a:ext cx="10104581" cy="707886"/>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1. Spud loss is quite high than expected so it is clearing showing that the channeling takes place in cement. </a:t>
            </a:r>
          </a:p>
        </p:txBody>
      </p:sp>
      <p:sp>
        <p:nvSpPr>
          <p:cNvPr id="19" name="Rectangle 18">
            <a:extLst>
              <a:ext uri="{FF2B5EF4-FFF2-40B4-BE49-F238E27FC236}">
                <a16:creationId xmlns:a16="http://schemas.microsoft.com/office/drawing/2014/main" id="{628B791F-3708-AD92-7F2B-6795BE04FDF6}"/>
              </a:ext>
            </a:extLst>
          </p:cNvPr>
          <p:cNvSpPr/>
          <p:nvPr/>
        </p:nvSpPr>
        <p:spPr>
          <a:xfrm>
            <a:off x="1690255" y="5826414"/>
            <a:ext cx="10864000"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2. Only Cuttlefish bone is not sufficient. We have to use any other additives to reduce </a:t>
            </a:r>
            <a:r>
              <a:rPr lang="en-US" sz="2000" b="0" cap="none" spc="0" dirty="0" err="1">
                <a:ln w="0"/>
                <a:solidFill>
                  <a:schemeClr val="tx1"/>
                </a:solidFill>
                <a:effectLst>
                  <a:outerShdw blurRad="38100" dist="19050" dir="2700000" algn="tl" rotWithShape="0">
                    <a:schemeClr val="dk1">
                      <a:alpha val="40000"/>
                    </a:schemeClr>
                  </a:outerShdw>
                </a:effectLst>
              </a:rPr>
              <a:t>filteration</a:t>
            </a:r>
            <a:r>
              <a:rPr lang="en-US" sz="2000" b="0" cap="none" spc="0" dirty="0">
                <a:ln w="0"/>
                <a:solidFill>
                  <a:schemeClr val="tx1"/>
                </a:solidFill>
                <a:effectLst>
                  <a:outerShdw blurRad="38100" dist="19050" dir="2700000" algn="tl" rotWithShape="0">
                    <a:schemeClr val="dk1">
                      <a:alpha val="40000"/>
                    </a:schemeClr>
                  </a:outerShdw>
                </a:effectLst>
              </a:rPr>
              <a:t> loss.   </a:t>
            </a:r>
          </a:p>
        </p:txBody>
      </p:sp>
    </p:spTree>
    <p:extLst>
      <p:ext uri="{BB962C8B-B14F-4D97-AF65-F5344CB8AC3E}">
        <p14:creationId xmlns:p14="http://schemas.microsoft.com/office/powerpoint/2010/main" val="201961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BAAF0-C6B9-BE4E-24F2-858B9BE8402F}"/>
              </a:ext>
            </a:extLst>
          </p:cNvPr>
          <p:cNvSpPr/>
          <p:nvPr/>
        </p:nvSpPr>
        <p:spPr>
          <a:xfrm>
            <a:off x="1649079" y="304817"/>
            <a:ext cx="889384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The Role of Zinc Oxide (</a:t>
            </a:r>
            <a:r>
              <a:rPr lang="en-US" sz="5400" b="1" dirty="0" err="1">
                <a:ln w="9525">
                  <a:solidFill>
                    <a:schemeClr val="bg1"/>
                  </a:solidFill>
                  <a:prstDash val="solid"/>
                </a:ln>
                <a:solidFill>
                  <a:srgbClr val="FF0000"/>
                </a:solidFill>
                <a:effectLst>
                  <a:outerShdw blurRad="12700" dist="38100" dir="2700000" algn="tl" rotWithShape="0">
                    <a:schemeClr val="bg1">
                      <a:lumMod val="50000"/>
                    </a:schemeClr>
                  </a:outerShdw>
                </a:effectLst>
              </a:rPr>
              <a:t>ZnO</a:t>
            </a: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a:t>
            </a:r>
            <a:r>
              <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a:t>
            </a:r>
          </a:p>
        </p:txBody>
      </p:sp>
      <p:sp>
        <p:nvSpPr>
          <p:cNvPr id="5" name="Rectangle 4">
            <a:extLst>
              <a:ext uri="{FF2B5EF4-FFF2-40B4-BE49-F238E27FC236}">
                <a16:creationId xmlns:a16="http://schemas.microsoft.com/office/drawing/2014/main" id="{B3380AE6-B024-543C-182F-80143AA2B8A0}"/>
              </a:ext>
            </a:extLst>
          </p:cNvPr>
          <p:cNvSpPr/>
          <p:nvPr/>
        </p:nvSpPr>
        <p:spPr>
          <a:xfrm>
            <a:off x="1649079" y="1741020"/>
            <a:ext cx="9318307" cy="1015663"/>
          </a:xfrm>
          <a:prstGeom prst="rect">
            <a:avLst/>
          </a:prstGeom>
          <a:noFill/>
        </p:spPr>
        <p:txBody>
          <a:bodyPr wrap="square" lIns="91440" tIns="45720" rIns="91440" bIns="45720">
            <a:spAutoFit/>
          </a:bodyPr>
          <a:lstStyle/>
          <a:p>
            <a:r>
              <a:rPr lang="en-US" sz="2000" b="0" i="0" cap="none" spc="0" dirty="0">
                <a:ln w="0"/>
                <a:solidFill>
                  <a:schemeClr val="tx1"/>
                </a:solidFill>
                <a:effectLst>
                  <a:outerShdw blurRad="38100" dist="19050" dir="2700000" algn="tl" rotWithShape="0">
                    <a:schemeClr val="dk1">
                      <a:alpha val="40000"/>
                    </a:schemeClr>
                  </a:outerShdw>
                </a:effectLst>
                <a:latin typeface="Roboto" panose="02000000000000000000" pitchFamily="2" charset="0"/>
              </a:rPr>
              <a:t>The zinc oxide cement includes zinc oxide, an element known as rosin, and zinc acetate in the form of powder as well.  The formation of zinc oxide eugenol chelate makes the cement solidify and harden.</a:t>
            </a:r>
            <a:endParaRPr lang="en-IN" sz="20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8CD26BBA-3A92-E037-A163-24555322A785}"/>
              </a:ext>
            </a:extLst>
          </p:cNvPr>
          <p:cNvSpPr/>
          <p:nvPr/>
        </p:nvSpPr>
        <p:spPr>
          <a:xfrm>
            <a:off x="1649079" y="2920352"/>
            <a:ext cx="3754169"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Role of Pack-R : </a:t>
            </a:r>
          </a:p>
        </p:txBody>
      </p:sp>
      <p:sp>
        <p:nvSpPr>
          <p:cNvPr id="7" name="Rectangle 6">
            <a:extLst>
              <a:ext uri="{FF2B5EF4-FFF2-40B4-BE49-F238E27FC236}">
                <a16:creationId xmlns:a16="http://schemas.microsoft.com/office/drawing/2014/main" id="{FD0AD890-115B-22D2-5090-DCC8F6E323B8}"/>
              </a:ext>
            </a:extLst>
          </p:cNvPr>
          <p:cNvSpPr/>
          <p:nvPr/>
        </p:nvSpPr>
        <p:spPr>
          <a:xfrm>
            <a:off x="1649079" y="3791908"/>
            <a:ext cx="10542921" cy="707886"/>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It is used to reduce spud loss. But a limitation is also associated with it. It is not economically buyable on the industrial level.</a:t>
            </a:r>
          </a:p>
        </p:txBody>
      </p:sp>
      <p:sp>
        <p:nvSpPr>
          <p:cNvPr id="8" name="Rectangle 7">
            <a:extLst>
              <a:ext uri="{FF2B5EF4-FFF2-40B4-BE49-F238E27FC236}">
                <a16:creationId xmlns:a16="http://schemas.microsoft.com/office/drawing/2014/main" id="{E8F8BB30-B8F3-0BDB-A836-75542FB4BA07}"/>
              </a:ext>
            </a:extLst>
          </p:cNvPr>
          <p:cNvSpPr/>
          <p:nvPr/>
        </p:nvSpPr>
        <p:spPr>
          <a:xfrm>
            <a:off x="1649079" y="4663463"/>
            <a:ext cx="4678653"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Slurry Composition :</a:t>
            </a:r>
          </a:p>
        </p:txBody>
      </p:sp>
      <p:sp>
        <p:nvSpPr>
          <p:cNvPr id="10" name="TextBox 9">
            <a:extLst>
              <a:ext uri="{FF2B5EF4-FFF2-40B4-BE49-F238E27FC236}">
                <a16:creationId xmlns:a16="http://schemas.microsoft.com/office/drawing/2014/main" id="{431E2ABA-A6B0-3044-3E3A-C4D33699E400}"/>
              </a:ext>
            </a:extLst>
          </p:cNvPr>
          <p:cNvSpPr txBox="1"/>
          <p:nvPr/>
        </p:nvSpPr>
        <p:spPr>
          <a:xfrm>
            <a:off x="2662518" y="5344292"/>
            <a:ext cx="9529482" cy="1477328"/>
          </a:xfrm>
          <a:prstGeom prst="rect">
            <a:avLst/>
          </a:prstGeom>
          <a:noFill/>
        </p:spPr>
        <p:txBody>
          <a:bodyPr wrap="square">
            <a:spAutoFit/>
          </a:bodyPr>
          <a:lstStyle/>
          <a:p>
            <a:r>
              <a:rPr lang="en-US" sz="1800" b="1" dirty="0">
                <a:ln/>
                <a:solidFill>
                  <a:srgbClr val="00B050"/>
                </a:solidFill>
              </a:rPr>
              <a:t>Cement: 600 gm</a:t>
            </a:r>
          </a:p>
          <a:p>
            <a:r>
              <a:rPr lang="en-US" sz="1800" b="1" cap="none" spc="0" dirty="0">
                <a:ln/>
                <a:solidFill>
                  <a:srgbClr val="00B050"/>
                </a:solidFill>
                <a:effectLst/>
              </a:rPr>
              <a:t>Water: 44</a:t>
            </a:r>
            <a:r>
              <a:rPr lang="en-US" sz="1800" b="1" dirty="0">
                <a:ln/>
                <a:solidFill>
                  <a:srgbClr val="00B050"/>
                </a:solidFill>
              </a:rPr>
              <a:t>% BWOC (264 mL of water with </a:t>
            </a:r>
            <a:r>
              <a:rPr lang="en-US" sz="1800" b="1" dirty="0" err="1">
                <a:ln/>
                <a:solidFill>
                  <a:srgbClr val="00B050"/>
                </a:solidFill>
              </a:rPr>
              <a:t>s.g</a:t>
            </a:r>
            <a:r>
              <a:rPr lang="en-US" sz="1800" b="1" dirty="0">
                <a:ln/>
                <a:solidFill>
                  <a:srgbClr val="00B050"/>
                </a:solidFill>
              </a:rPr>
              <a:t>. 1.0)</a:t>
            </a:r>
          </a:p>
          <a:p>
            <a:r>
              <a:rPr lang="en-US" sz="1800" b="1" dirty="0" err="1">
                <a:ln/>
                <a:solidFill>
                  <a:srgbClr val="00B050"/>
                </a:solidFill>
              </a:rPr>
              <a:t>Anhy</a:t>
            </a:r>
            <a:r>
              <a:rPr lang="en-US" sz="1800" b="1" dirty="0">
                <a:ln/>
                <a:solidFill>
                  <a:srgbClr val="00B050"/>
                </a:solidFill>
              </a:rPr>
              <a:t>. CaCl2: 0.2% BWOC (1.2 gm)</a:t>
            </a:r>
          </a:p>
          <a:p>
            <a:r>
              <a:rPr lang="en-US" sz="1800" b="1" dirty="0">
                <a:ln/>
                <a:solidFill>
                  <a:srgbClr val="00B050"/>
                </a:solidFill>
              </a:rPr>
              <a:t>Pack-R : 0.5% BWOC(3 gm)</a:t>
            </a:r>
          </a:p>
          <a:p>
            <a:r>
              <a:rPr lang="en-US" sz="1800" b="1" dirty="0">
                <a:ln/>
                <a:solidFill>
                  <a:srgbClr val="00B050"/>
                </a:solidFill>
              </a:rPr>
              <a:t>The concentration of  </a:t>
            </a:r>
            <a:r>
              <a:rPr lang="en-US" b="1" dirty="0" err="1">
                <a:ln/>
                <a:solidFill>
                  <a:srgbClr val="00B050"/>
                </a:solidFill>
              </a:rPr>
              <a:t>ZnO</a:t>
            </a:r>
            <a:r>
              <a:rPr lang="en-US" sz="1800" b="1" dirty="0">
                <a:ln/>
                <a:solidFill>
                  <a:srgbClr val="00B050"/>
                </a:solidFill>
              </a:rPr>
              <a:t> powder will be varied  BWOC)</a:t>
            </a:r>
            <a:endParaRPr lang="en-US" sz="1800" b="1" cap="none" spc="0" dirty="0">
              <a:ln/>
              <a:solidFill>
                <a:srgbClr val="00B050"/>
              </a:solidFill>
              <a:effectLst/>
            </a:endParaRPr>
          </a:p>
        </p:txBody>
      </p:sp>
    </p:spTree>
    <p:extLst>
      <p:ext uri="{BB962C8B-B14F-4D97-AF65-F5344CB8AC3E}">
        <p14:creationId xmlns:p14="http://schemas.microsoft.com/office/powerpoint/2010/main" val="1638480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D0AC6B-AD24-3DC5-B695-C89E9FD0FAC0}"/>
              </a:ext>
            </a:extLst>
          </p:cNvPr>
          <p:cNvSpPr/>
          <p:nvPr/>
        </p:nvSpPr>
        <p:spPr>
          <a:xfrm>
            <a:off x="2139452" y="5544776"/>
            <a:ext cx="1879041"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0.15</a:t>
            </a:r>
            <a:r>
              <a:rPr lang="en-US" sz="2400" b="0" cap="none" spc="0" dirty="0">
                <a:ln w="0"/>
                <a:solidFill>
                  <a:schemeClr val="tx1"/>
                </a:solidFill>
                <a:effectLst>
                  <a:outerShdw blurRad="38100" dist="19050" dir="2700000" algn="tl" rotWithShape="0">
                    <a:schemeClr val="dk1">
                      <a:alpha val="40000"/>
                    </a:schemeClr>
                  </a:outerShdw>
                </a:effectLst>
              </a:rPr>
              <a:t>% BWOC</a:t>
            </a:r>
          </a:p>
        </p:txBody>
      </p:sp>
      <p:sp>
        <p:nvSpPr>
          <p:cNvPr id="5" name="Rectangle 4">
            <a:extLst>
              <a:ext uri="{FF2B5EF4-FFF2-40B4-BE49-F238E27FC236}">
                <a16:creationId xmlns:a16="http://schemas.microsoft.com/office/drawing/2014/main" id="{1D979AAC-AE8C-0205-1575-77054824FD42}"/>
              </a:ext>
            </a:extLst>
          </p:cNvPr>
          <p:cNvSpPr/>
          <p:nvPr/>
        </p:nvSpPr>
        <p:spPr>
          <a:xfrm>
            <a:off x="5271551" y="5544775"/>
            <a:ext cx="1891865"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0.30% BWOC</a:t>
            </a:r>
          </a:p>
        </p:txBody>
      </p:sp>
      <p:sp>
        <p:nvSpPr>
          <p:cNvPr id="6" name="Rectangle 5">
            <a:extLst>
              <a:ext uri="{FF2B5EF4-FFF2-40B4-BE49-F238E27FC236}">
                <a16:creationId xmlns:a16="http://schemas.microsoft.com/office/drawing/2014/main" id="{4D490CB6-1284-81EE-E66E-A8199F4C607E}"/>
              </a:ext>
            </a:extLst>
          </p:cNvPr>
          <p:cNvSpPr/>
          <p:nvPr/>
        </p:nvSpPr>
        <p:spPr>
          <a:xfrm>
            <a:off x="1690255" y="223216"/>
            <a:ext cx="41024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7" name="Rectangle 6">
            <a:extLst>
              <a:ext uri="{FF2B5EF4-FFF2-40B4-BE49-F238E27FC236}">
                <a16:creationId xmlns:a16="http://schemas.microsoft.com/office/drawing/2014/main" id="{C5CDEF10-16C1-5339-2F07-239FDF8D39B2}"/>
              </a:ext>
            </a:extLst>
          </p:cNvPr>
          <p:cNvSpPr/>
          <p:nvPr/>
        </p:nvSpPr>
        <p:spPr>
          <a:xfrm>
            <a:off x="1690255" y="1243240"/>
            <a:ext cx="4170950" cy="707886"/>
          </a:xfrm>
          <a:prstGeom prst="rect">
            <a:avLst/>
          </a:prstGeom>
          <a:noFill/>
        </p:spPr>
        <p:txBody>
          <a:bodyPr wrap="none" lIns="91440" tIns="45720" rIns="91440" bIns="45720">
            <a:spAutoFit/>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Autoclave Result :</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Rectangle 7">
            <a:extLst>
              <a:ext uri="{FF2B5EF4-FFF2-40B4-BE49-F238E27FC236}">
                <a16:creationId xmlns:a16="http://schemas.microsoft.com/office/drawing/2014/main" id="{EE91B2F9-36CB-A12D-3E22-0672A22D571D}"/>
              </a:ext>
            </a:extLst>
          </p:cNvPr>
          <p:cNvSpPr/>
          <p:nvPr/>
        </p:nvSpPr>
        <p:spPr>
          <a:xfrm>
            <a:off x="1686181" y="1921157"/>
            <a:ext cx="4565417" cy="707886"/>
          </a:xfrm>
          <a:prstGeom prst="rect">
            <a:avLst/>
          </a:prstGeom>
          <a:noFill/>
        </p:spPr>
        <p:txBody>
          <a:bodyPr wrap="square" lIns="91440" tIns="45720" rIns="91440" bIns="45720">
            <a:spAutoFit/>
          </a:bodyPr>
          <a:lstStyle/>
          <a:p>
            <a:r>
              <a:rPr lang="en-US" sz="2000" b="0" cap="none" spc="0" dirty="0">
                <a:ln w="0"/>
                <a:solidFill>
                  <a:srgbClr val="002060"/>
                </a:solidFill>
                <a:effectLst>
                  <a:outerShdw blurRad="38100" dist="19050" dir="2700000" algn="tl" rotWithShape="0">
                    <a:schemeClr val="dk1">
                      <a:alpha val="40000"/>
                    </a:schemeClr>
                  </a:outerShdw>
                </a:effectLst>
              </a:rPr>
              <a:t>Working Pressure: 2000 Psia</a:t>
            </a:r>
          </a:p>
          <a:p>
            <a:r>
              <a:rPr lang="en-US" sz="2000" dirty="0">
                <a:ln w="0"/>
                <a:solidFill>
                  <a:srgbClr val="002060"/>
                </a:solidFill>
                <a:effectLst>
                  <a:outerShdw blurRad="38100" dist="19050" dir="2700000" algn="tl" rotWithShape="0">
                    <a:schemeClr val="dk1">
                      <a:alpha val="40000"/>
                    </a:schemeClr>
                  </a:outerShdw>
                </a:effectLst>
              </a:rPr>
              <a:t>Working Temperature: 80 degree </a:t>
            </a:r>
            <a:r>
              <a:rPr lang="en-US" sz="2000" dirty="0" err="1">
                <a:ln w="0"/>
                <a:solidFill>
                  <a:srgbClr val="002060"/>
                </a:solidFill>
                <a:effectLst>
                  <a:outerShdw blurRad="38100" dist="19050" dir="2700000" algn="tl" rotWithShape="0">
                    <a:schemeClr val="dk1">
                      <a:alpha val="40000"/>
                    </a:schemeClr>
                  </a:outerShdw>
                </a:effectLst>
              </a:rPr>
              <a:t>Celcius</a:t>
            </a:r>
            <a:endParaRPr lang="en-US" sz="2000" b="0" cap="none" spc="0" dirty="0">
              <a:ln w="0"/>
              <a:solidFill>
                <a:srgbClr val="002060"/>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BD77AD2-2F88-FF14-3FC5-1BF3651F954D}"/>
              </a:ext>
            </a:extLst>
          </p:cNvPr>
          <p:cNvSpPr/>
          <p:nvPr/>
        </p:nvSpPr>
        <p:spPr>
          <a:xfrm>
            <a:off x="8300641" y="3910459"/>
            <a:ext cx="3613453" cy="1477328"/>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r>
              <a:rPr lang="en-US" sz="3000" b="0" i="1" cap="none" spc="0" dirty="0">
                <a:ln w="0"/>
                <a:solidFill>
                  <a:srgbClr val="00B0F0"/>
                </a:solidFill>
                <a:effectLst>
                  <a:outerShdw blurRad="38100" dist="19050" dir="2700000" algn="tl" rotWithShape="0">
                    <a:schemeClr val="dk1">
                      <a:alpha val="40000"/>
                    </a:schemeClr>
                  </a:outerShdw>
                </a:effectLst>
              </a:rPr>
              <a:t>Note: The block shape is perfect by using </a:t>
            </a:r>
            <a:r>
              <a:rPr lang="en-US" sz="3000" b="0" i="1" cap="none" spc="0" dirty="0" err="1">
                <a:ln w="0"/>
                <a:solidFill>
                  <a:srgbClr val="00B0F0"/>
                </a:solidFill>
                <a:effectLst>
                  <a:outerShdw blurRad="38100" dist="19050" dir="2700000" algn="tl" rotWithShape="0">
                    <a:schemeClr val="dk1">
                      <a:alpha val="40000"/>
                    </a:schemeClr>
                  </a:outerShdw>
                </a:effectLst>
              </a:rPr>
              <a:t>ZnO</a:t>
            </a:r>
            <a:r>
              <a:rPr lang="en-US" sz="3000" b="0" i="1" cap="none" spc="0" dirty="0">
                <a:ln w="0"/>
                <a:solidFill>
                  <a:srgbClr val="00B0F0"/>
                </a:solidFill>
                <a:effectLst>
                  <a:outerShdw blurRad="38100" dist="19050" dir="2700000" algn="tl" rotWithShape="0">
                    <a:schemeClr val="dk1">
                      <a:alpha val="40000"/>
                    </a:schemeClr>
                  </a:outerShdw>
                </a:effectLst>
              </a:rPr>
              <a:t> with pack-R.</a:t>
            </a:r>
            <a:r>
              <a:rPr lang="en-US" sz="3000" i="1" dirty="0">
                <a:ln w="0"/>
                <a:solidFill>
                  <a:srgbClr val="00B0F0"/>
                </a:solidFill>
                <a:effectLst>
                  <a:outerShdw blurRad="38100" dist="19050" dir="2700000" algn="tl" rotWithShape="0">
                    <a:schemeClr val="dk1">
                      <a:alpha val="40000"/>
                    </a:schemeClr>
                  </a:outerShdw>
                </a:effectLst>
              </a:rPr>
              <a:t> </a:t>
            </a:r>
            <a:endParaRPr lang="en-US" sz="3000" b="0" i="1" cap="none" spc="0" dirty="0">
              <a:ln w="0"/>
              <a:solidFill>
                <a:srgbClr val="00B0F0"/>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3B400D1D-DEFC-342D-3FAC-9E71049F4D1A}"/>
              </a:ext>
            </a:extLst>
          </p:cNvPr>
          <p:cNvSpPr/>
          <p:nvPr/>
        </p:nvSpPr>
        <p:spPr>
          <a:xfrm>
            <a:off x="9542927" y="2716708"/>
            <a:ext cx="1568827"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Base Conc.</a:t>
            </a:r>
          </a:p>
        </p:txBody>
      </p:sp>
      <p:pic>
        <p:nvPicPr>
          <p:cNvPr id="18" name="Picture 17">
            <a:extLst>
              <a:ext uri="{FF2B5EF4-FFF2-40B4-BE49-F238E27FC236}">
                <a16:creationId xmlns:a16="http://schemas.microsoft.com/office/drawing/2014/main" id="{99F98E51-699F-17CF-C449-E36528665DAE}"/>
              </a:ext>
            </a:extLst>
          </p:cNvPr>
          <p:cNvPicPr>
            <a:picLocks noChangeAspect="1"/>
          </p:cNvPicPr>
          <p:nvPr/>
        </p:nvPicPr>
        <p:blipFill rotWithShape="1">
          <a:blip r:embed="rId2">
            <a:extLst>
              <a:ext uri="{28A0092B-C50C-407E-A947-70E740481C1C}">
                <a14:useLocalDpi xmlns:a14="http://schemas.microsoft.com/office/drawing/2010/main" val="0"/>
              </a:ext>
            </a:extLst>
          </a:blip>
          <a:srcRect l="59338" t="42061" b="26928"/>
          <a:stretch/>
        </p:blipFill>
        <p:spPr>
          <a:xfrm>
            <a:off x="9188438" y="460994"/>
            <a:ext cx="2091458" cy="2126730"/>
          </a:xfrm>
          <a:prstGeom prst="rect">
            <a:avLst/>
          </a:prstGeom>
        </p:spPr>
      </p:pic>
      <p:pic>
        <p:nvPicPr>
          <p:cNvPr id="20" name="Picture 19">
            <a:extLst>
              <a:ext uri="{FF2B5EF4-FFF2-40B4-BE49-F238E27FC236}">
                <a16:creationId xmlns:a16="http://schemas.microsoft.com/office/drawing/2014/main" id="{EE86CFEF-0F68-1C8C-C2BF-A2F0BAE1BA8F}"/>
              </a:ext>
            </a:extLst>
          </p:cNvPr>
          <p:cNvPicPr>
            <a:picLocks noChangeAspect="1"/>
          </p:cNvPicPr>
          <p:nvPr/>
        </p:nvPicPr>
        <p:blipFill rotWithShape="1">
          <a:blip r:embed="rId2">
            <a:extLst>
              <a:ext uri="{28A0092B-C50C-407E-A947-70E740481C1C}">
                <a14:useLocalDpi xmlns:a14="http://schemas.microsoft.com/office/drawing/2010/main" val="0"/>
              </a:ext>
            </a:extLst>
          </a:blip>
          <a:srcRect l="9318" t="20321" r="59911" b="55839"/>
          <a:stretch/>
        </p:blipFill>
        <p:spPr>
          <a:xfrm>
            <a:off x="1864659" y="2909851"/>
            <a:ext cx="2428628" cy="2477937"/>
          </a:xfrm>
          <a:prstGeom prst="rect">
            <a:avLst/>
          </a:prstGeom>
        </p:spPr>
      </p:pic>
      <p:pic>
        <p:nvPicPr>
          <p:cNvPr id="22" name="Picture 21">
            <a:extLst>
              <a:ext uri="{FF2B5EF4-FFF2-40B4-BE49-F238E27FC236}">
                <a16:creationId xmlns:a16="http://schemas.microsoft.com/office/drawing/2014/main" id="{83C54CAD-4349-12A3-310A-8A96397F1E1D}"/>
              </a:ext>
            </a:extLst>
          </p:cNvPr>
          <p:cNvPicPr>
            <a:picLocks noChangeAspect="1"/>
          </p:cNvPicPr>
          <p:nvPr/>
        </p:nvPicPr>
        <p:blipFill rotWithShape="1">
          <a:blip r:embed="rId2">
            <a:extLst>
              <a:ext uri="{28A0092B-C50C-407E-A947-70E740481C1C}">
                <a14:useLocalDpi xmlns:a14="http://schemas.microsoft.com/office/drawing/2010/main" val="0"/>
              </a:ext>
            </a:extLst>
          </a:blip>
          <a:srcRect l="39485" t="16718" r="35272" b="61665"/>
          <a:stretch/>
        </p:blipFill>
        <p:spPr>
          <a:xfrm>
            <a:off x="4895249" y="2909852"/>
            <a:ext cx="2644470" cy="2477935"/>
          </a:xfrm>
          <a:prstGeom prst="rect">
            <a:avLst/>
          </a:prstGeom>
        </p:spPr>
      </p:pic>
    </p:spTree>
    <p:extLst>
      <p:ext uri="{BB962C8B-B14F-4D97-AF65-F5344CB8AC3E}">
        <p14:creationId xmlns:p14="http://schemas.microsoft.com/office/powerpoint/2010/main" val="1308887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F48D13-931A-3CB7-98F9-6DF8BF38970B}"/>
              </a:ext>
            </a:extLst>
          </p:cNvPr>
          <p:cNvSpPr/>
          <p:nvPr/>
        </p:nvSpPr>
        <p:spPr>
          <a:xfrm>
            <a:off x="1677216" y="255809"/>
            <a:ext cx="41024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graphicFrame>
        <p:nvGraphicFramePr>
          <p:cNvPr id="3" name="Table 6">
            <a:extLst>
              <a:ext uri="{FF2B5EF4-FFF2-40B4-BE49-F238E27FC236}">
                <a16:creationId xmlns:a16="http://schemas.microsoft.com/office/drawing/2014/main" id="{36C97483-BAB3-B80C-72E2-6ED7B8D64F08}"/>
              </a:ext>
            </a:extLst>
          </p:cNvPr>
          <p:cNvGraphicFramePr>
            <a:graphicFrameLocks noGrp="1"/>
          </p:cNvGraphicFramePr>
          <p:nvPr>
            <p:extLst>
              <p:ext uri="{D42A27DB-BD31-4B8C-83A1-F6EECF244321}">
                <p14:modId xmlns:p14="http://schemas.microsoft.com/office/powerpoint/2010/main" val="1012632973"/>
              </p:ext>
            </p:extLst>
          </p:nvPr>
        </p:nvGraphicFramePr>
        <p:xfrm>
          <a:off x="1690255" y="2299084"/>
          <a:ext cx="9688944" cy="1752600"/>
        </p:xfrm>
        <a:graphic>
          <a:graphicData uri="http://schemas.openxmlformats.org/drawingml/2006/table">
            <a:tbl>
              <a:tblPr firstRow="1" bandRow="1">
                <a:tableStyleId>{5C22544A-7EE6-4342-B048-85BDC9FD1C3A}</a:tableStyleId>
              </a:tblPr>
              <a:tblGrid>
                <a:gridCol w="3229648">
                  <a:extLst>
                    <a:ext uri="{9D8B030D-6E8A-4147-A177-3AD203B41FA5}">
                      <a16:colId xmlns:a16="http://schemas.microsoft.com/office/drawing/2014/main" val="3604905874"/>
                    </a:ext>
                  </a:extLst>
                </a:gridCol>
                <a:gridCol w="3229648">
                  <a:extLst>
                    <a:ext uri="{9D8B030D-6E8A-4147-A177-3AD203B41FA5}">
                      <a16:colId xmlns:a16="http://schemas.microsoft.com/office/drawing/2014/main" val="1167942943"/>
                    </a:ext>
                  </a:extLst>
                </a:gridCol>
                <a:gridCol w="3229648">
                  <a:extLst>
                    <a:ext uri="{9D8B030D-6E8A-4147-A177-3AD203B41FA5}">
                      <a16:colId xmlns:a16="http://schemas.microsoft.com/office/drawing/2014/main" val="1019830723"/>
                    </a:ext>
                  </a:extLst>
                </a:gridCol>
              </a:tblGrid>
              <a:tr h="370840">
                <a:tc>
                  <a:txBody>
                    <a:bodyPr/>
                    <a:lstStyle/>
                    <a:p>
                      <a:r>
                        <a:rPr lang="en-IN" dirty="0"/>
                        <a:t>                  S. No.</a:t>
                      </a:r>
                    </a:p>
                  </a:txBody>
                  <a:tcPr/>
                </a:tc>
                <a:tc>
                  <a:txBody>
                    <a:bodyPr/>
                    <a:lstStyle/>
                    <a:p>
                      <a:r>
                        <a:rPr lang="en-IN" dirty="0"/>
                        <a:t>          Conc. Of Zinc Oxide </a:t>
                      </a:r>
                    </a:p>
                    <a:p>
                      <a:r>
                        <a:rPr lang="en-IN" dirty="0"/>
                        <a:t>         (Zn0 , Nano-Particle)</a:t>
                      </a:r>
                    </a:p>
                  </a:txBody>
                  <a:tcPr/>
                </a:tc>
                <a:tc>
                  <a:txBody>
                    <a:bodyPr/>
                    <a:lstStyle/>
                    <a:p>
                      <a:r>
                        <a:rPr lang="en-IN" dirty="0"/>
                        <a:t>                   Spud Loss</a:t>
                      </a:r>
                    </a:p>
                  </a:txBody>
                  <a:tcPr/>
                </a:tc>
                <a:extLst>
                  <a:ext uri="{0D108BD9-81ED-4DB2-BD59-A6C34878D82A}">
                    <a16:rowId xmlns:a16="http://schemas.microsoft.com/office/drawing/2014/main" val="250885465"/>
                  </a:ext>
                </a:extLst>
              </a:tr>
              <a:tr h="370840">
                <a:tc>
                  <a:txBody>
                    <a:bodyPr/>
                    <a:lstStyle/>
                    <a:p>
                      <a:r>
                        <a:rPr lang="en-IN" dirty="0"/>
                        <a:t>                       1</a:t>
                      </a:r>
                    </a:p>
                  </a:txBody>
                  <a:tcPr/>
                </a:tc>
                <a:tc>
                  <a:txBody>
                    <a:bodyPr/>
                    <a:lstStyle/>
                    <a:p>
                      <a:r>
                        <a:rPr lang="en-IN" dirty="0"/>
                        <a:t>     Base conc. ( 0% BWOC)</a:t>
                      </a:r>
                    </a:p>
                  </a:txBody>
                  <a:tcPr/>
                </a:tc>
                <a:tc>
                  <a:txBody>
                    <a:bodyPr/>
                    <a:lstStyle/>
                    <a:p>
                      <a:r>
                        <a:rPr lang="en-IN" dirty="0"/>
                        <a:t>                     25mL</a:t>
                      </a:r>
                    </a:p>
                  </a:txBody>
                  <a:tcPr/>
                </a:tc>
                <a:extLst>
                  <a:ext uri="{0D108BD9-81ED-4DB2-BD59-A6C34878D82A}">
                    <a16:rowId xmlns:a16="http://schemas.microsoft.com/office/drawing/2014/main" val="320829864"/>
                  </a:ext>
                </a:extLst>
              </a:tr>
              <a:tr h="370840">
                <a:tc>
                  <a:txBody>
                    <a:bodyPr/>
                    <a:lstStyle/>
                    <a:p>
                      <a:r>
                        <a:rPr lang="en-IN" dirty="0"/>
                        <a:t>                       2</a:t>
                      </a:r>
                    </a:p>
                  </a:txBody>
                  <a:tcPr/>
                </a:tc>
                <a:tc>
                  <a:txBody>
                    <a:bodyPr/>
                    <a:lstStyle/>
                    <a:p>
                      <a:r>
                        <a:rPr lang="en-IN" dirty="0"/>
                        <a:t>                0.15% BWOC</a:t>
                      </a:r>
                    </a:p>
                  </a:txBody>
                  <a:tcPr/>
                </a:tc>
                <a:tc>
                  <a:txBody>
                    <a:bodyPr/>
                    <a:lstStyle/>
                    <a:p>
                      <a:r>
                        <a:rPr lang="en-IN" dirty="0"/>
                        <a:t>                     23mL</a:t>
                      </a:r>
                    </a:p>
                  </a:txBody>
                  <a:tcPr/>
                </a:tc>
                <a:extLst>
                  <a:ext uri="{0D108BD9-81ED-4DB2-BD59-A6C34878D82A}">
                    <a16:rowId xmlns:a16="http://schemas.microsoft.com/office/drawing/2014/main" val="2576349234"/>
                  </a:ext>
                </a:extLst>
              </a:tr>
              <a:tr h="370840">
                <a:tc>
                  <a:txBody>
                    <a:bodyPr/>
                    <a:lstStyle/>
                    <a:p>
                      <a:r>
                        <a:rPr lang="en-IN" dirty="0"/>
                        <a:t>                       3</a:t>
                      </a:r>
                    </a:p>
                  </a:txBody>
                  <a:tcPr/>
                </a:tc>
                <a:tc>
                  <a:txBody>
                    <a:bodyPr/>
                    <a:lstStyle/>
                    <a:p>
                      <a:r>
                        <a:rPr lang="en-IN" dirty="0"/>
                        <a:t>                0.3% BWOC</a:t>
                      </a:r>
                    </a:p>
                  </a:txBody>
                  <a:tcPr/>
                </a:tc>
                <a:tc>
                  <a:txBody>
                    <a:bodyPr/>
                    <a:lstStyle/>
                    <a:p>
                      <a:r>
                        <a:rPr lang="en-IN" dirty="0"/>
                        <a:t>                     22mL</a:t>
                      </a:r>
                    </a:p>
                  </a:txBody>
                  <a:tcPr/>
                </a:tc>
                <a:extLst>
                  <a:ext uri="{0D108BD9-81ED-4DB2-BD59-A6C34878D82A}">
                    <a16:rowId xmlns:a16="http://schemas.microsoft.com/office/drawing/2014/main" val="3627564547"/>
                  </a:ext>
                </a:extLst>
              </a:tr>
            </a:tbl>
          </a:graphicData>
        </a:graphic>
      </p:graphicFrame>
      <p:sp>
        <p:nvSpPr>
          <p:cNvPr id="4" name="Rectangle 3">
            <a:extLst>
              <a:ext uri="{FF2B5EF4-FFF2-40B4-BE49-F238E27FC236}">
                <a16:creationId xmlns:a16="http://schemas.microsoft.com/office/drawing/2014/main" id="{163A42F6-B1E9-368F-1F5F-60A8EE097110}"/>
              </a:ext>
            </a:extLst>
          </p:cNvPr>
          <p:cNvSpPr/>
          <p:nvPr/>
        </p:nvSpPr>
        <p:spPr>
          <a:xfrm>
            <a:off x="1677216" y="1428784"/>
            <a:ext cx="6442469" cy="707886"/>
          </a:xfrm>
          <a:prstGeom prst="rect">
            <a:avLst/>
          </a:prstGeom>
          <a:noFill/>
        </p:spPr>
        <p:txBody>
          <a:bodyPr wrap="none" lIns="91440" tIns="45720" rIns="91440" bIns="45720">
            <a:spAutoFit/>
          </a:bodyPr>
          <a:lstStyle/>
          <a:p>
            <a:r>
              <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HPHT Result (</a:t>
            </a:r>
            <a:r>
              <a:rPr lang="en-IN" sz="2000" b="1" cap="none" spc="0" dirty="0">
                <a:ln w="13462">
                  <a:solidFill>
                    <a:schemeClr val="bg1"/>
                  </a:solidFill>
                  <a:prstDash val="solid"/>
                </a:ln>
                <a:solidFill>
                  <a:schemeClr val="tx1">
                    <a:lumMod val="95000"/>
                    <a:lumOff val="5000"/>
                  </a:schemeClr>
                </a:solidFill>
              </a:rPr>
              <a:t>Working Pressure: 500 Psia</a:t>
            </a:r>
            <a:r>
              <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5" name="Rectangle 4">
            <a:extLst>
              <a:ext uri="{FF2B5EF4-FFF2-40B4-BE49-F238E27FC236}">
                <a16:creationId xmlns:a16="http://schemas.microsoft.com/office/drawing/2014/main" id="{84A09D9F-BC70-497D-AE16-A951D12E46A3}"/>
              </a:ext>
            </a:extLst>
          </p:cNvPr>
          <p:cNvSpPr/>
          <p:nvPr/>
        </p:nvSpPr>
        <p:spPr>
          <a:xfrm>
            <a:off x="1690255" y="4192016"/>
            <a:ext cx="3578224"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Interpretation :</a:t>
            </a:r>
          </a:p>
        </p:txBody>
      </p:sp>
      <p:sp>
        <p:nvSpPr>
          <p:cNvPr id="6" name="Rectangle 5">
            <a:extLst>
              <a:ext uri="{FF2B5EF4-FFF2-40B4-BE49-F238E27FC236}">
                <a16:creationId xmlns:a16="http://schemas.microsoft.com/office/drawing/2014/main" id="{C224C549-D740-C1AB-BC5C-F695B0DAB5E9}"/>
              </a:ext>
            </a:extLst>
          </p:cNvPr>
          <p:cNvSpPr/>
          <p:nvPr/>
        </p:nvSpPr>
        <p:spPr>
          <a:xfrm>
            <a:off x="2087419" y="5040234"/>
            <a:ext cx="10104581" cy="707886"/>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1. Spud loss gets reduced compared to cuttlefish bone but it is still high enough and it’s not desired. </a:t>
            </a:r>
          </a:p>
        </p:txBody>
      </p:sp>
      <p:sp>
        <p:nvSpPr>
          <p:cNvPr id="7" name="Rectangle 6">
            <a:extLst>
              <a:ext uri="{FF2B5EF4-FFF2-40B4-BE49-F238E27FC236}">
                <a16:creationId xmlns:a16="http://schemas.microsoft.com/office/drawing/2014/main" id="{9C2653C2-76E5-76BE-20C7-8B004D7CD1A4}"/>
              </a:ext>
            </a:extLst>
          </p:cNvPr>
          <p:cNvSpPr/>
          <p:nvPr/>
        </p:nvSpPr>
        <p:spPr>
          <a:xfrm>
            <a:off x="2092309" y="5748120"/>
            <a:ext cx="9701983" cy="707886"/>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2. There is not so much effect of pack-R on process and it is quite costly. So we will not continue our further work with this.   </a:t>
            </a:r>
          </a:p>
        </p:txBody>
      </p:sp>
    </p:spTree>
    <p:extLst>
      <p:ext uri="{BB962C8B-B14F-4D97-AF65-F5344CB8AC3E}">
        <p14:creationId xmlns:p14="http://schemas.microsoft.com/office/powerpoint/2010/main" val="2976166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765CCA-0281-AAD0-B760-AE178BBE5FE9}"/>
              </a:ext>
            </a:extLst>
          </p:cNvPr>
          <p:cNvSpPr/>
          <p:nvPr/>
        </p:nvSpPr>
        <p:spPr>
          <a:xfrm>
            <a:off x="1775952" y="169428"/>
            <a:ext cx="445096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Future Scope :</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5" name="Rectangle 4">
            <a:extLst>
              <a:ext uri="{FF2B5EF4-FFF2-40B4-BE49-F238E27FC236}">
                <a16:creationId xmlns:a16="http://schemas.microsoft.com/office/drawing/2014/main" id="{E6E8BB0F-FF1D-0E70-6F9B-1D5979AF552A}"/>
              </a:ext>
            </a:extLst>
          </p:cNvPr>
          <p:cNvSpPr/>
          <p:nvPr/>
        </p:nvSpPr>
        <p:spPr>
          <a:xfrm>
            <a:off x="1775952" y="1479875"/>
            <a:ext cx="10353295" cy="707886"/>
          </a:xfrm>
          <a:prstGeom prst="rect">
            <a:avLst/>
          </a:prstGeom>
          <a:noFill/>
        </p:spPr>
        <p:txBody>
          <a:bodyPr wrap="square" lIns="91440" tIns="45720" rIns="91440" bIns="45720">
            <a:spAutoFit/>
          </a:bodyPr>
          <a:lstStyle/>
          <a:p>
            <a:pPr marL="457200" indent="-457200"/>
            <a:r>
              <a:rPr lang="en-US" sz="2000" b="0" cap="none" spc="0" dirty="0">
                <a:ln w="0"/>
                <a:solidFill>
                  <a:schemeClr val="tx1"/>
                </a:solidFill>
                <a:effectLst>
                  <a:outerShdw blurRad="38100" dist="19050" dir="2700000" algn="tl" rotWithShape="0">
                    <a:schemeClr val="dk1">
                      <a:alpha val="40000"/>
                    </a:schemeClr>
                  </a:outerShdw>
                </a:effectLst>
              </a:rPr>
              <a:t>We will now use a new polymer called Tetra polymer(TP). This polymer will be synthesized.</a:t>
            </a:r>
          </a:p>
          <a:p>
            <a:pPr marL="457200" indent="-457200">
              <a:buClr>
                <a:srgbClr val="1287C3"/>
              </a:buClr>
            </a:pPr>
            <a:r>
              <a:rPr lang="en-US" sz="2000" b="0" cap="none" spc="0" dirty="0">
                <a:ln w="0"/>
                <a:solidFill>
                  <a:schemeClr val="tx1"/>
                </a:solidFill>
                <a:effectLst>
                  <a:outerShdw blurRad="38100" dist="19050" dir="2700000" algn="tl" rotWithShape="0">
                    <a:schemeClr val="dk1">
                      <a:alpha val="40000"/>
                    </a:schemeClr>
                  </a:outerShdw>
                </a:effectLst>
              </a:rPr>
              <a:t>We will again perform the autoclave and HPHT filter test with this polymer.</a:t>
            </a:r>
            <a:endParaRPr lang="en-IN" sz="20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FB9D42E5-90BC-F8B6-97D2-AE877A4F22F1}"/>
              </a:ext>
            </a:extLst>
          </p:cNvPr>
          <p:cNvSpPr/>
          <p:nvPr/>
        </p:nvSpPr>
        <p:spPr>
          <a:xfrm>
            <a:off x="1775952" y="2574878"/>
            <a:ext cx="8715848" cy="707886"/>
          </a:xfrm>
          <a:prstGeom prst="rect">
            <a:avLst/>
          </a:prstGeom>
          <a:noFill/>
        </p:spPr>
        <p:txBody>
          <a:bodyPr wrap="square" lIns="91440" tIns="45720" rIns="91440" bIns="45720">
            <a:spAutoFit/>
          </a:bodyPr>
          <a:lstStyle/>
          <a:p>
            <a:pPr marL="457200" indent="-457200">
              <a:buClr>
                <a:srgbClr val="1287C3"/>
              </a:buClr>
            </a:pPr>
            <a:r>
              <a:rPr lang="en-US" sz="2000" b="0" cap="none" spc="0" dirty="0">
                <a:ln w="0"/>
                <a:solidFill>
                  <a:schemeClr val="accent1"/>
                </a:solidFill>
                <a:effectLst>
                  <a:outerShdw blurRad="38100" dist="25400" dir="5400000" algn="ctr" rotWithShape="0">
                    <a:srgbClr val="6E747A">
                      <a:alpha val="43000"/>
                    </a:srgbClr>
                  </a:outerShdw>
                </a:effectLst>
              </a:rPr>
              <a:t>If the results are appreciable then we will proceed with the further test by use of- </a:t>
            </a:r>
          </a:p>
          <a:p>
            <a:pPr marL="457200" indent="-457200">
              <a:buClr>
                <a:srgbClr val="1287C3"/>
              </a:buClr>
            </a:pPr>
            <a:endParaRPr lang="en-US" sz="2000" b="0" cap="none" spc="0" dirty="0">
              <a:ln w="0"/>
              <a:solidFill>
                <a:schemeClr val="accent1"/>
              </a:solidFill>
              <a:effectLst>
                <a:outerShdw blurRad="38100" dist="25400" dir="5400000" algn="ctr" rotWithShape="0">
                  <a:srgbClr val="6E747A">
                    <a:alpha val="43000"/>
                  </a:srgbClr>
                </a:outerShdw>
              </a:effectLst>
            </a:endParaRPr>
          </a:p>
        </p:txBody>
      </p:sp>
      <p:pic>
        <p:nvPicPr>
          <p:cNvPr id="10" name="Picture 9">
            <a:extLst>
              <a:ext uri="{FF2B5EF4-FFF2-40B4-BE49-F238E27FC236}">
                <a16:creationId xmlns:a16="http://schemas.microsoft.com/office/drawing/2014/main" id="{5AEEF0E3-177A-941C-EAFB-23A83F55E84A}"/>
              </a:ext>
            </a:extLst>
          </p:cNvPr>
          <p:cNvPicPr>
            <a:picLocks noChangeAspect="1"/>
          </p:cNvPicPr>
          <p:nvPr/>
        </p:nvPicPr>
        <p:blipFill rotWithShape="1">
          <a:blip r:embed="rId2">
            <a:extLst>
              <a:ext uri="{28A0092B-C50C-407E-A947-70E740481C1C}">
                <a14:useLocalDpi xmlns:a14="http://schemas.microsoft.com/office/drawing/2010/main" val="0"/>
              </a:ext>
            </a:extLst>
          </a:blip>
          <a:srcRect l="2676" t="1" b="2314"/>
          <a:stretch/>
        </p:blipFill>
        <p:spPr>
          <a:xfrm>
            <a:off x="4163619" y="4294094"/>
            <a:ext cx="3551600" cy="2260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4AF48F50-389C-FCD5-FD12-927AFFD4FCE5}"/>
              </a:ext>
            </a:extLst>
          </p:cNvPr>
          <p:cNvPicPr>
            <a:picLocks noChangeAspect="1"/>
          </p:cNvPicPr>
          <p:nvPr/>
        </p:nvPicPr>
        <p:blipFill rotWithShape="1">
          <a:blip r:embed="rId3">
            <a:extLst>
              <a:ext uri="{28A0092B-C50C-407E-A947-70E740481C1C}">
                <a14:useLocalDpi xmlns:a14="http://schemas.microsoft.com/office/drawing/2010/main" val="0"/>
              </a:ext>
            </a:extLst>
          </a:blip>
          <a:srcRect t="5881" b="-4433"/>
          <a:stretch/>
        </p:blipFill>
        <p:spPr>
          <a:xfrm>
            <a:off x="8695427" y="4244433"/>
            <a:ext cx="3209074" cy="23104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0330EFD3-C637-E78F-7701-F33E1F7BB6FF}"/>
              </a:ext>
            </a:extLst>
          </p:cNvPr>
          <p:cNvPicPr>
            <a:picLocks noChangeAspect="1"/>
          </p:cNvPicPr>
          <p:nvPr/>
        </p:nvPicPr>
        <p:blipFill rotWithShape="1">
          <a:blip r:embed="rId4">
            <a:extLst>
              <a:ext uri="{28A0092B-C50C-407E-A947-70E740481C1C}">
                <a14:useLocalDpi xmlns:a14="http://schemas.microsoft.com/office/drawing/2010/main" val="0"/>
              </a:ext>
            </a:extLst>
          </a:blip>
          <a:srcRect l="33430" t="4519" r="23736" b="5654"/>
          <a:stretch/>
        </p:blipFill>
        <p:spPr>
          <a:xfrm>
            <a:off x="1912741" y="4473388"/>
            <a:ext cx="1407459" cy="2017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070307A6-BBB8-746F-5C2A-4D762D6CB3D6}"/>
              </a:ext>
            </a:extLst>
          </p:cNvPr>
          <p:cNvSpPr txBox="1"/>
          <p:nvPr/>
        </p:nvSpPr>
        <p:spPr>
          <a:xfrm>
            <a:off x="1794822" y="3892633"/>
            <a:ext cx="6096000" cy="369332"/>
          </a:xfrm>
          <a:prstGeom prst="rect">
            <a:avLst/>
          </a:prstGeom>
          <a:noFill/>
        </p:spPr>
        <p:txBody>
          <a:bodyPr wrap="square">
            <a:spAutoFit/>
          </a:bodyPr>
          <a:lstStyle/>
          <a:p>
            <a:pPr marL="0" indent="0">
              <a:buClr>
                <a:srgbClr val="1287C3"/>
              </a:buClr>
              <a:buNone/>
            </a:pPr>
            <a:r>
              <a:rPr lang="en-US" dirty="0">
                <a:ln w="0"/>
                <a:solidFill>
                  <a:schemeClr val="accent1"/>
                </a:solidFill>
                <a:effectLst>
                  <a:outerShdw blurRad="38100" dist="25400" dir="5400000" algn="ctr" rotWithShape="0">
                    <a:srgbClr val="6E747A">
                      <a:alpha val="43000"/>
                    </a:srgbClr>
                  </a:outerShdw>
                </a:effectLst>
              </a:rPr>
              <a:t>3.</a:t>
            </a:r>
            <a:r>
              <a:rPr lang="en-US" sz="1800" b="0" cap="none" spc="0" dirty="0">
                <a:ln w="0"/>
                <a:solidFill>
                  <a:schemeClr val="accent1"/>
                </a:solidFill>
                <a:effectLst>
                  <a:outerShdw blurRad="38100" dist="25400" dir="5400000" algn="ctr" rotWithShape="0">
                    <a:srgbClr val="6E747A">
                      <a:alpha val="43000"/>
                    </a:srgbClr>
                  </a:outerShdw>
                </a:effectLst>
              </a:rPr>
              <a:t> UTS for compressive strength testing</a:t>
            </a:r>
          </a:p>
        </p:txBody>
      </p:sp>
      <p:sp>
        <p:nvSpPr>
          <p:cNvPr id="20" name="TextBox 19">
            <a:extLst>
              <a:ext uri="{FF2B5EF4-FFF2-40B4-BE49-F238E27FC236}">
                <a16:creationId xmlns:a16="http://schemas.microsoft.com/office/drawing/2014/main" id="{389ECBAB-9C87-93BC-8DE4-A42E2B6784D6}"/>
              </a:ext>
            </a:extLst>
          </p:cNvPr>
          <p:cNvSpPr txBox="1"/>
          <p:nvPr/>
        </p:nvSpPr>
        <p:spPr>
          <a:xfrm>
            <a:off x="1775952" y="3265453"/>
            <a:ext cx="6096000" cy="369332"/>
          </a:xfrm>
          <a:prstGeom prst="rect">
            <a:avLst/>
          </a:prstGeom>
          <a:noFill/>
        </p:spPr>
        <p:txBody>
          <a:bodyPr wrap="square">
            <a:spAutoFit/>
          </a:bodyPr>
          <a:lstStyle/>
          <a:p>
            <a:pPr marL="0" indent="0">
              <a:buClr>
                <a:srgbClr val="1287C3"/>
              </a:buClr>
              <a:buNone/>
            </a:pPr>
            <a:r>
              <a:rPr lang="en-US" sz="1800" b="0" cap="none" spc="0">
                <a:ln w="0"/>
                <a:solidFill>
                  <a:schemeClr val="accent1"/>
                </a:solidFill>
                <a:effectLst>
                  <a:outerShdw blurRad="38100" dist="25400" dir="5400000" algn="ctr" rotWithShape="0">
                    <a:srgbClr val="6E747A">
                      <a:alpha val="43000"/>
                    </a:srgbClr>
                  </a:outerShdw>
                </a:effectLst>
              </a:rPr>
              <a:t>1. UCA for compressive strength testing</a:t>
            </a:r>
            <a:endParaRPr lang="en-US" sz="18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AAB4B66C-D231-FEEA-B886-F2267C7CB342}"/>
              </a:ext>
            </a:extLst>
          </p:cNvPr>
          <p:cNvSpPr/>
          <p:nvPr/>
        </p:nvSpPr>
        <p:spPr>
          <a:xfrm>
            <a:off x="4643718" y="6554848"/>
            <a:ext cx="2653553" cy="323165"/>
          </a:xfrm>
          <a:prstGeom prst="rect">
            <a:avLst/>
          </a:prstGeom>
          <a:noFill/>
        </p:spPr>
        <p:txBody>
          <a:bodyPr wrap="square" lIns="91440" tIns="45720" rIns="91440" bIns="45720">
            <a:spAutoFit/>
          </a:bodyPr>
          <a:lstStyle/>
          <a:p>
            <a:pPr algn="ctr"/>
            <a:r>
              <a:rPr lang="en-US" sz="1500" dirty="0">
                <a:ln w="0"/>
                <a:effectLst>
                  <a:outerShdw blurRad="38100" dist="19050" dir="2700000" algn="tl" rotWithShape="0">
                    <a:schemeClr val="dk1">
                      <a:alpha val="40000"/>
                    </a:schemeClr>
                  </a:outerShdw>
                </a:effectLst>
              </a:rPr>
              <a:t>Atmospheric Consistometer  </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23" name="TextBox 22">
            <a:extLst>
              <a:ext uri="{FF2B5EF4-FFF2-40B4-BE49-F238E27FC236}">
                <a16:creationId xmlns:a16="http://schemas.microsoft.com/office/drawing/2014/main" id="{960B3C09-D89C-3C07-954D-9FFD3E0A05C6}"/>
              </a:ext>
            </a:extLst>
          </p:cNvPr>
          <p:cNvSpPr txBox="1"/>
          <p:nvPr/>
        </p:nvSpPr>
        <p:spPr>
          <a:xfrm>
            <a:off x="1775952" y="3601597"/>
            <a:ext cx="6096000" cy="369332"/>
          </a:xfrm>
          <a:prstGeom prst="rect">
            <a:avLst/>
          </a:prstGeom>
          <a:noFill/>
        </p:spPr>
        <p:txBody>
          <a:bodyPr wrap="square">
            <a:spAutoFit/>
          </a:bodyPr>
          <a:lstStyle/>
          <a:p>
            <a:r>
              <a:rPr lang="en-US" sz="1800" b="0" cap="none" spc="0" dirty="0">
                <a:ln w="0"/>
                <a:solidFill>
                  <a:schemeClr val="accent1"/>
                </a:solidFill>
                <a:effectLst>
                  <a:outerShdw blurRad="38100" dist="25400" dir="5400000" algn="ctr" rotWithShape="0">
                    <a:srgbClr val="6E747A">
                      <a:alpha val="43000"/>
                    </a:srgbClr>
                  </a:outerShdw>
                </a:effectLst>
              </a:rPr>
              <a:t>2. Consistometer for cement consistency</a:t>
            </a:r>
            <a:endParaRPr lang="en-IN" dirty="0"/>
          </a:p>
        </p:txBody>
      </p:sp>
      <p:sp>
        <p:nvSpPr>
          <p:cNvPr id="24" name="Rectangle 23">
            <a:extLst>
              <a:ext uri="{FF2B5EF4-FFF2-40B4-BE49-F238E27FC236}">
                <a16:creationId xmlns:a16="http://schemas.microsoft.com/office/drawing/2014/main" id="{9A79316B-5E8A-321A-0B04-7CB917F520C0}"/>
              </a:ext>
            </a:extLst>
          </p:cNvPr>
          <p:cNvSpPr/>
          <p:nvPr/>
        </p:nvSpPr>
        <p:spPr>
          <a:xfrm>
            <a:off x="8731623" y="6554848"/>
            <a:ext cx="3460377" cy="323165"/>
          </a:xfrm>
          <a:prstGeom prst="rect">
            <a:avLst/>
          </a:prstGeom>
          <a:noFill/>
        </p:spPr>
        <p:txBody>
          <a:bodyPr wrap="square" lIns="91440" tIns="45720" rIns="91440" bIns="45720">
            <a:spAutoFit/>
          </a:bodyPr>
          <a:lstStyle/>
          <a:p>
            <a:pPr algn="ctr"/>
            <a:r>
              <a:rPr lang="en-US" sz="1500" dirty="0">
                <a:ln w="0"/>
                <a:effectLst>
                  <a:outerShdw blurRad="38100" dist="19050" dir="2700000" algn="tl" rotWithShape="0">
                    <a:schemeClr val="dk1">
                      <a:alpha val="40000"/>
                    </a:schemeClr>
                  </a:outerShdw>
                </a:effectLst>
              </a:rPr>
              <a:t>Ultrasonic Cement Analyzer   </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55F24BBD-4067-8C2E-D8AF-B5DA32DAB4A3}"/>
              </a:ext>
            </a:extLst>
          </p:cNvPr>
          <p:cNvSpPr/>
          <p:nvPr/>
        </p:nvSpPr>
        <p:spPr>
          <a:xfrm>
            <a:off x="1347880" y="6526989"/>
            <a:ext cx="2653553" cy="323165"/>
          </a:xfrm>
          <a:prstGeom prst="rect">
            <a:avLst/>
          </a:prstGeom>
          <a:noFill/>
        </p:spPr>
        <p:txBody>
          <a:bodyPr wrap="square" lIns="91440" tIns="45720" rIns="91440" bIns="45720">
            <a:spAutoFit/>
          </a:bodyPr>
          <a:lstStyle/>
          <a:p>
            <a:pPr algn="ctr"/>
            <a:r>
              <a:rPr lang="en-US" sz="1500" dirty="0">
                <a:ln w="0"/>
                <a:effectLst>
                  <a:outerShdw blurRad="38100" dist="19050" dir="2700000" algn="tl" rotWithShape="0">
                    <a:schemeClr val="dk1">
                      <a:alpha val="40000"/>
                    </a:schemeClr>
                  </a:outerShdw>
                </a:effectLst>
              </a:rPr>
              <a:t>UTS</a:t>
            </a:r>
            <a:endParaRPr lang="en-US" sz="15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86109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528B8B-8FC2-9EAD-94F1-9D6FCAD5D984}"/>
              </a:ext>
            </a:extLst>
          </p:cNvPr>
          <p:cNvSpPr/>
          <p:nvPr/>
        </p:nvSpPr>
        <p:spPr>
          <a:xfrm>
            <a:off x="1749503" y="205287"/>
            <a:ext cx="4073552"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Precautions :</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6" name="Rectangle 5">
            <a:extLst>
              <a:ext uri="{FF2B5EF4-FFF2-40B4-BE49-F238E27FC236}">
                <a16:creationId xmlns:a16="http://schemas.microsoft.com/office/drawing/2014/main" id="{65A496A5-6366-C17A-EF07-C7FB06AAE73D}"/>
              </a:ext>
            </a:extLst>
          </p:cNvPr>
          <p:cNvSpPr/>
          <p:nvPr/>
        </p:nvSpPr>
        <p:spPr>
          <a:xfrm>
            <a:off x="1749503" y="1475670"/>
            <a:ext cx="10554638" cy="3170099"/>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Measure the weight of additives to be added in the cement very accurately. </a:t>
            </a:r>
          </a:p>
          <a:p>
            <a:endParaRPr lang="en-US" sz="2000" b="0" cap="none" spc="0" dirty="0">
              <a:ln w="0"/>
              <a:solidFill>
                <a:schemeClr val="tx1"/>
              </a:solidFill>
              <a:effectLst>
                <a:outerShdw blurRad="38100" dist="19050" dir="2700000" algn="tl" rotWithShape="0">
                  <a:schemeClr val="dk1">
                    <a:alpha val="40000"/>
                  </a:schemeClr>
                </a:outerShdw>
              </a:effectLst>
            </a:endParaRPr>
          </a:p>
          <a:p>
            <a:pPr>
              <a:buClr>
                <a:srgbClr val="1287C3"/>
              </a:buClr>
            </a:pPr>
            <a:r>
              <a:rPr lang="en-US" sz="2000" b="0" cap="none" spc="0" dirty="0">
                <a:ln w="0"/>
                <a:solidFill>
                  <a:schemeClr val="tx1"/>
                </a:solidFill>
                <a:effectLst>
                  <a:outerShdw blurRad="38100" dist="19050" dir="2700000" algn="tl" rotWithShape="0">
                    <a:schemeClr val="dk1">
                      <a:alpha val="40000"/>
                    </a:schemeClr>
                  </a:outerShdw>
                </a:effectLst>
              </a:rPr>
              <a:t>Prepare the cement slurry by adding all the additives in a time duration of 118 seconds (remember to stir the slurry at 12000 rpm for 35 seconds).</a:t>
            </a: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ndParaRPr>
          </a:p>
          <a:p>
            <a:pPr>
              <a:buClr>
                <a:srgbClr val="1287C3"/>
              </a:buClr>
            </a:pPr>
            <a:r>
              <a:rPr lang="en-US" sz="2000" b="0" cap="none" spc="0" dirty="0">
                <a:ln w="0"/>
                <a:solidFill>
                  <a:schemeClr val="tx1"/>
                </a:solidFill>
                <a:effectLst>
                  <a:outerShdw blurRad="38100" dist="19050" dir="2700000" algn="tl" rotWithShape="0">
                    <a:schemeClr val="dk1">
                      <a:alpha val="40000"/>
                    </a:schemeClr>
                  </a:outerShdw>
                </a:effectLst>
              </a:rPr>
              <a:t>Make sure that cement slurry do not spill out of the cement mixer.</a:t>
            </a: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ndParaRPr>
          </a:p>
          <a:p>
            <a:pPr>
              <a:buClr>
                <a:srgbClr val="1287C3"/>
              </a:buClr>
            </a:pPr>
            <a:r>
              <a:rPr lang="en-US" sz="2000" b="0" cap="none" spc="0" dirty="0">
                <a:ln w="0"/>
                <a:solidFill>
                  <a:schemeClr val="tx1"/>
                </a:solidFill>
                <a:effectLst>
                  <a:outerShdw blurRad="38100" dist="19050" dir="2700000" algn="tl" rotWithShape="0">
                    <a:schemeClr val="dk1">
                      <a:alpha val="40000"/>
                    </a:schemeClr>
                  </a:outerShdw>
                </a:effectLst>
                <a:ea typeface="+mn-lt"/>
                <a:cs typeface="+mn-lt"/>
              </a:rPr>
              <a:t>Always wash the cement mixer equipment after making a cement slurry.</a:t>
            </a: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a typeface="+mn-lt"/>
              <a:cs typeface="+mn-lt"/>
            </a:endParaRPr>
          </a:p>
          <a:p>
            <a:pPr>
              <a:buClr>
                <a:srgbClr val="1287C3"/>
              </a:buClr>
            </a:pPr>
            <a:r>
              <a:rPr lang="en-US" sz="2000" b="0" cap="none" spc="0" dirty="0">
                <a:ln w="0"/>
                <a:solidFill>
                  <a:schemeClr val="tx1"/>
                </a:solidFill>
                <a:effectLst>
                  <a:outerShdw blurRad="38100" dist="19050" dir="2700000" algn="tl" rotWithShape="0">
                    <a:schemeClr val="dk1">
                      <a:alpha val="40000"/>
                    </a:schemeClr>
                  </a:outerShdw>
                </a:effectLst>
              </a:rPr>
              <a:t>Always use a stabilizer for a steady power supply to prevent damage to equipment.</a:t>
            </a:r>
            <a:endParaRPr lang="en-IN" sz="2000" b="0" cap="none" spc="0" dirty="0">
              <a:ln w="0"/>
              <a:solidFill>
                <a:schemeClr val="tx1"/>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7B1B9643-D144-404B-E188-B2F2F990F71F}"/>
              </a:ext>
            </a:extLst>
          </p:cNvPr>
          <p:cNvSpPr txBox="1"/>
          <p:nvPr/>
        </p:nvSpPr>
        <p:spPr>
          <a:xfrm>
            <a:off x="1777782" y="4992822"/>
            <a:ext cx="9008144" cy="923330"/>
          </a:xfrm>
          <a:prstGeom prst="rect">
            <a:avLst/>
          </a:prstGeom>
          <a:noFill/>
        </p:spPr>
        <p:txBody>
          <a:bodyPr wrap="square">
            <a:spAutoFit/>
          </a:bodyPr>
          <a:lstStyle/>
          <a:p>
            <a:pPr>
              <a:buClr>
                <a:srgbClr val="1287C3"/>
              </a:buClr>
            </a:pPr>
            <a:r>
              <a:rPr lang="en-US" sz="1800" b="0" cap="none" spc="0" dirty="0">
                <a:ln w="0"/>
                <a:solidFill>
                  <a:schemeClr val="tx1"/>
                </a:solidFill>
                <a:effectLst>
                  <a:outerShdw blurRad="38100" dist="19050" dir="2700000" algn="tl" rotWithShape="0">
                    <a:schemeClr val="dk1">
                      <a:alpha val="40000"/>
                    </a:schemeClr>
                  </a:outerShdw>
                </a:effectLst>
                <a:ea typeface="+mn-lt"/>
                <a:cs typeface="+mn-lt"/>
              </a:rPr>
              <a:t>Fill the oil in an autoclave jar up to a safe height otherwise, the oil will flow out.</a:t>
            </a:r>
          </a:p>
          <a:p>
            <a:pPr>
              <a:buClr>
                <a:srgbClr val="1287C3"/>
              </a:buClr>
            </a:pPr>
            <a:endParaRPr lang="en-US" sz="1800" b="0" cap="none" spc="0" dirty="0">
              <a:ln w="0"/>
              <a:solidFill>
                <a:schemeClr val="tx1"/>
              </a:solidFill>
              <a:effectLst>
                <a:outerShdw blurRad="38100" dist="19050" dir="2700000" algn="tl" rotWithShape="0">
                  <a:schemeClr val="dk1">
                    <a:alpha val="40000"/>
                  </a:schemeClr>
                </a:outerShdw>
              </a:effectLst>
            </a:endParaRPr>
          </a:p>
          <a:p>
            <a:pPr>
              <a:buClr>
                <a:srgbClr val="1287C3"/>
              </a:buClr>
            </a:pPr>
            <a:r>
              <a:rPr lang="en-US" sz="1800" b="0" cap="none" spc="0" dirty="0">
                <a:ln w="0"/>
                <a:solidFill>
                  <a:schemeClr val="tx1"/>
                </a:solidFill>
                <a:effectLst>
                  <a:outerShdw blurRad="38100" dist="19050" dir="2700000" algn="tl" rotWithShape="0">
                    <a:schemeClr val="dk1">
                      <a:alpha val="40000"/>
                    </a:schemeClr>
                  </a:outerShdw>
                </a:effectLst>
                <a:ea typeface="+mn-lt"/>
                <a:cs typeface="+mn-lt"/>
              </a:rPr>
              <a:t>Clean the solid block mold after use.</a:t>
            </a:r>
          </a:p>
        </p:txBody>
      </p:sp>
    </p:spTree>
    <p:extLst>
      <p:ext uri="{BB962C8B-B14F-4D97-AF65-F5344CB8AC3E}">
        <p14:creationId xmlns:p14="http://schemas.microsoft.com/office/powerpoint/2010/main" val="2874810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C6E0DA-DD00-6F11-D997-90873858CF14}"/>
              </a:ext>
            </a:extLst>
          </p:cNvPr>
          <p:cNvSpPr/>
          <p:nvPr/>
        </p:nvSpPr>
        <p:spPr>
          <a:xfrm>
            <a:off x="1640541" y="223216"/>
            <a:ext cx="4152120"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5" name="Rectangle 4">
            <a:extLst>
              <a:ext uri="{FF2B5EF4-FFF2-40B4-BE49-F238E27FC236}">
                <a16:creationId xmlns:a16="http://schemas.microsoft.com/office/drawing/2014/main" id="{5AAB3F5D-904F-564B-A30E-F9D8A5FC34D8}"/>
              </a:ext>
            </a:extLst>
          </p:cNvPr>
          <p:cNvSpPr/>
          <p:nvPr/>
        </p:nvSpPr>
        <p:spPr>
          <a:xfrm>
            <a:off x="1541967" y="847740"/>
            <a:ext cx="10547348" cy="3477875"/>
          </a:xfrm>
          <a:prstGeom prst="rect">
            <a:avLst/>
          </a:prstGeom>
          <a:noFill/>
        </p:spPr>
        <p:txBody>
          <a:bodyPr wrap="square" lIns="91440" tIns="45720" rIns="91440" bIns="45720">
            <a:spAutoFit/>
          </a:bodyPr>
          <a:lstStyle/>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a typeface="+mn-lt"/>
              <a:cs typeface="+mn-lt"/>
            </a:endParaRP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a typeface="+mn-lt"/>
              <a:cs typeface="+mn-lt"/>
            </a:endParaRP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a typeface="+mn-lt"/>
              <a:cs typeface="+mn-lt"/>
            </a:endParaRPr>
          </a:p>
          <a:p>
            <a:pPr>
              <a:buClr>
                <a:srgbClr val="1287C3"/>
              </a:buClr>
            </a:pPr>
            <a:r>
              <a:rPr lang="en-US" sz="2000" b="0" cap="none" spc="0" dirty="0">
                <a:ln w="0"/>
                <a:solidFill>
                  <a:schemeClr val="tx1"/>
                </a:solidFill>
                <a:effectLst>
                  <a:outerShdw blurRad="38100" dist="19050" dir="2700000" algn="tl" rotWithShape="0">
                    <a:schemeClr val="dk1">
                      <a:alpha val="40000"/>
                    </a:schemeClr>
                  </a:outerShdw>
                </a:effectLst>
                <a:ea typeface="+mn-lt"/>
                <a:cs typeface="+mn-lt"/>
              </a:rPr>
              <a:t>Use the pressure release pin in the HPHT filter test.</a:t>
            </a: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a typeface="+mn-lt"/>
              <a:cs typeface="+mn-lt"/>
            </a:endParaRPr>
          </a:p>
          <a:p>
            <a:pPr>
              <a:buClr>
                <a:srgbClr val="1287C3"/>
              </a:buClr>
            </a:pPr>
            <a:r>
              <a:rPr lang="en-US" sz="2000" b="0" cap="none" spc="0" dirty="0">
                <a:ln w="0"/>
                <a:solidFill>
                  <a:schemeClr val="tx1"/>
                </a:solidFill>
                <a:effectLst>
                  <a:outerShdw blurRad="38100" dist="19050" dir="2700000" algn="tl" rotWithShape="0">
                    <a:schemeClr val="dk1">
                      <a:alpha val="40000"/>
                    </a:schemeClr>
                  </a:outerShdw>
                </a:effectLst>
                <a:ea typeface="+mn-lt"/>
                <a:cs typeface="+mn-lt"/>
              </a:rPr>
              <a:t>Clean the HPHT cell after use, otherwise, cement will get stuck in the cell edges.</a:t>
            </a: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a typeface="+mn-lt"/>
              <a:cs typeface="+mn-lt"/>
            </a:endParaRPr>
          </a:p>
          <a:p>
            <a:pPr>
              <a:buClr>
                <a:srgbClr val="1287C3"/>
              </a:buClr>
            </a:pPr>
            <a:r>
              <a:rPr lang="en-US" sz="2000" b="0" cap="none" spc="0" dirty="0">
                <a:ln w="0"/>
                <a:solidFill>
                  <a:schemeClr val="tx1"/>
                </a:solidFill>
                <a:effectLst>
                  <a:outerShdw blurRad="38100" dist="19050" dir="2700000" algn="tl" rotWithShape="0">
                    <a:schemeClr val="dk1">
                      <a:alpha val="40000"/>
                    </a:schemeClr>
                  </a:outerShdw>
                </a:effectLst>
              </a:rPr>
              <a:t>Remember to first tighten the upper cap of the HPHT cell, after that only cement slurry will be poured in the cell.</a:t>
            </a: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ndParaRPr>
          </a:p>
          <a:p>
            <a:pPr>
              <a:buClr>
                <a:srgbClr val="1287C3"/>
              </a:buClr>
            </a:pPr>
            <a:r>
              <a:rPr lang="en-US" sz="2000" b="0" cap="none" spc="0" dirty="0">
                <a:ln w="0"/>
                <a:solidFill>
                  <a:schemeClr val="tx1"/>
                </a:solidFill>
                <a:effectLst>
                  <a:outerShdw blurRad="38100" dist="19050" dir="2700000" algn="tl" rotWithShape="0">
                    <a:schemeClr val="dk1">
                      <a:alpha val="40000"/>
                    </a:schemeClr>
                  </a:outerShdw>
                </a:effectLst>
              </a:rPr>
              <a:t>Let the HPHT cell be cooled down before opening it.</a:t>
            </a:r>
            <a:endParaRPr lang="en-IN" sz="20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descr="A picture containing light&#10;&#10;Description automatically generated">
            <a:extLst>
              <a:ext uri="{FF2B5EF4-FFF2-40B4-BE49-F238E27FC236}">
                <a16:creationId xmlns:a16="http://schemas.microsoft.com/office/drawing/2014/main" id="{572C2E10-E41B-B275-624C-881E1D5EA4F9}"/>
              </a:ext>
            </a:extLst>
          </p:cNvPr>
          <p:cNvPicPr>
            <a:picLocks noChangeAspect="1"/>
          </p:cNvPicPr>
          <p:nvPr/>
        </p:nvPicPr>
        <p:blipFill>
          <a:blip r:embed="rId2"/>
          <a:stretch>
            <a:fillRect/>
          </a:stretch>
        </p:blipFill>
        <p:spPr>
          <a:xfrm>
            <a:off x="2310728" y="4830830"/>
            <a:ext cx="2427120" cy="1611456"/>
          </a:xfrm>
          <a:prstGeom prst="rect">
            <a:avLst/>
          </a:prstGeom>
        </p:spPr>
      </p:pic>
      <p:pic>
        <p:nvPicPr>
          <p:cNvPr id="7" name="Picture 4">
            <a:extLst>
              <a:ext uri="{FF2B5EF4-FFF2-40B4-BE49-F238E27FC236}">
                <a16:creationId xmlns:a16="http://schemas.microsoft.com/office/drawing/2014/main" id="{25DEA7D0-B9B5-2B16-AD1D-7E0AFC6910D9}"/>
              </a:ext>
            </a:extLst>
          </p:cNvPr>
          <p:cNvPicPr>
            <a:picLocks noChangeAspect="1"/>
          </p:cNvPicPr>
          <p:nvPr/>
        </p:nvPicPr>
        <p:blipFill>
          <a:blip r:embed="rId3"/>
          <a:stretch>
            <a:fillRect/>
          </a:stretch>
        </p:blipFill>
        <p:spPr>
          <a:xfrm>
            <a:off x="6403451" y="4706494"/>
            <a:ext cx="1534795" cy="1745876"/>
          </a:xfrm>
          <a:prstGeom prst="rect">
            <a:avLst/>
          </a:prstGeom>
        </p:spPr>
      </p:pic>
      <p:pic>
        <p:nvPicPr>
          <p:cNvPr id="8" name="Picture 5">
            <a:extLst>
              <a:ext uri="{FF2B5EF4-FFF2-40B4-BE49-F238E27FC236}">
                <a16:creationId xmlns:a16="http://schemas.microsoft.com/office/drawing/2014/main" id="{49CA8AE3-8652-F2AE-D13A-C576A98010A7}"/>
              </a:ext>
            </a:extLst>
          </p:cNvPr>
          <p:cNvPicPr>
            <a:picLocks noChangeAspect="1"/>
          </p:cNvPicPr>
          <p:nvPr/>
        </p:nvPicPr>
        <p:blipFill>
          <a:blip r:embed="rId4"/>
          <a:stretch>
            <a:fillRect/>
          </a:stretch>
        </p:blipFill>
        <p:spPr>
          <a:xfrm>
            <a:off x="9378960" y="5224114"/>
            <a:ext cx="2347801" cy="1218172"/>
          </a:xfrm>
          <a:prstGeom prst="rect">
            <a:avLst/>
          </a:prstGeom>
        </p:spPr>
      </p:pic>
      <p:sp>
        <p:nvSpPr>
          <p:cNvPr id="9" name="Rectangle 8">
            <a:extLst>
              <a:ext uri="{FF2B5EF4-FFF2-40B4-BE49-F238E27FC236}">
                <a16:creationId xmlns:a16="http://schemas.microsoft.com/office/drawing/2014/main" id="{57344A48-6D0E-E386-CA74-CE17830EA7E9}"/>
              </a:ext>
            </a:extLst>
          </p:cNvPr>
          <p:cNvSpPr/>
          <p:nvPr/>
        </p:nvSpPr>
        <p:spPr>
          <a:xfrm>
            <a:off x="10149076" y="6442286"/>
            <a:ext cx="1007853" cy="323165"/>
          </a:xfrm>
          <a:prstGeom prst="rect">
            <a:avLst/>
          </a:prstGeom>
          <a:noFill/>
        </p:spPr>
        <p:txBody>
          <a:bodyPr wrap="square" lIns="91440" tIns="45720" rIns="91440" bIns="45720">
            <a:spAutoFit/>
          </a:bodyPr>
          <a:lstStyle/>
          <a:p>
            <a:pPr algn="ctr"/>
            <a:r>
              <a:rPr lang="en-US" sz="1500" dirty="0">
                <a:ln w="0"/>
                <a:effectLst>
                  <a:outerShdw blurRad="38100" dist="19050" dir="2700000" algn="tl" rotWithShape="0">
                    <a:schemeClr val="dk1">
                      <a:alpha val="40000"/>
                    </a:schemeClr>
                  </a:outerShdw>
                </a:effectLst>
              </a:rPr>
              <a:t>Safety Pin</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7AC27E5A-3E27-7C71-BE99-C11E9757A30B}"/>
              </a:ext>
            </a:extLst>
          </p:cNvPr>
          <p:cNvSpPr/>
          <p:nvPr/>
        </p:nvSpPr>
        <p:spPr>
          <a:xfrm>
            <a:off x="6854782" y="6461335"/>
            <a:ext cx="642806" cy="323165"/>
          </a:xfrm>
          <a:prstGeom prst="rect">
            <a:avLst/>
          </a:prstGeom>
          <a:noFill/>
        </p:spPr>
        <p:txBody>
          <a:bodyPr wrap="square" lIns="91440" tIns="45720" rIns="91440" bIns="45720">
            <a:spAutoFit/>
          </a:bodyPr>
          <a:lstStyle/>
          <a:p>
            <a:pPr algn="ctr"/>
            <a:r>
              <a:rPr lang="en-US" sz="1500" b="0" cap="none" spc="0" dirty="0">
                <a:ln w="0"/>
                <a:solidFill>
                  <a:schemeClr val="tx1"/>
                </a:solidFill>
                <a:effectLst>
                  <a:outerShdw blurRad="38100" dist="19050" dir="2700000" algn="tl" rotWithShape="0">
                    <a:schemeClr val="dk1">
                      <a:alpha val="40000"/>
                    </a:schemeClr>
                  </a:outerShdw>
                </a:effectLst>
              </a:rPr>
              <a:t>Cube </a:t>
            </a:r>
          </a:p>
        </p:txBody>
      </p:sp>
      <p:sp>
        <p:nvSpPr>
          <p:cNvPr id="11" name="Rectangle 10">
            <a:extLst>
              <a:ext uri="{FF2B5EF4-FFF2-40B4-BE49-F238E27FC236}">
                <a16:creationId xmlns:a16="http://schemas.microsoft.com/office/drawing/2014/main" id="{AD505FB2-70DE-2CEB-AE68-4FD883CFEAAC}"/>
              </a:ext>
            </a:extLst>
          </p:cNvPr>
          <p:cNvSpPr/>
          <p:nvPr/>
        </p:nvSpPr>
        <p:spPr>
          <a:xfrm>
            <a:off x="3186890" y="6452370"/>
            <a:ext cx="1012034" cy="323165"/>
          </a:xfrm>
          <a:prstGeom prst="rect">
            <a:avLst/>
          </a:prstGeom>
          <a:noFill/>
        </p:spPr>
        <p:txBody>
          <a:bodyPr wrap="square" lIns="91440" tIns="45720" rIns="91440" bIns="45720">
            <a:spAutoFit/>
          </a:bodyPr>
          <a:lstStyle/>
          <a:p>
            <a:pPr algn="ctr"/>
            <a:r>
              <a:rPr lang="en-US" sz="1500" b="0" cap="none" spc="0" dirty="0">
                <a:ln w="0"/>
                <a:solidFill>
                  <a:schemeClr val="tx1"/>
                </a:solidFill>
                <a:effectLst>
                  <a:outerShdw blurRad="38100" dist="19050" dir="2700000" algn="tl" rotWithShape="0">
                    <a:schemeClr val="dk1">
                      <a:alpha val="40000"/>
                    </a:schemeClr>
                  </a:outerShdw>
                </a:effectLst>
              </a:rPr>
              <a:t>Cell</a:t>
            </a:r>
          </a:p>
        </p:txBody>
      </p:sp>
    </p:spTree>
    <p:extLst>
      <p:ext uri="{BB962C8B-B14F-4D97-AF65-F5344CB8AC3E}">
        <p14:creationId xmlns:p14="http://schemas.microsoft.com/office/powerpoint/2010/main" val="2638084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B83953D-26CE-6BE3-27C3-D9DF4F4616E9}"/>
              </a:ext>
            </a:extLst>
          </p:cNvPr>
          <p:cNvSpPr/>
          <p:nvPr/>
        </p:nvSpPr>
        <p:spPr>
          <a:xfrm>
            <a:off x="1559317" y="187357"/>
            <a:ext cx="646202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Acknowledgement :  </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19" name="Rectangle 18">
            <a:extLst>
              <a:ext uri="{FF2B5EF4-FFF2-40B4-BE49-F238E27FC236}">
                <a16:creationId xmlns:a16="http://schemas.microsoft.com/office/drawing/2014/main" id="{768587A3-C028-D959-5828-F5E251C20EBB}"/>
              </a:ext>
            </a:extLst>
          </p:cNvPr>
          <p:cNvSpPr/>
          <p:nvPr/>
        </p:nvSpPr>
        <p:spPr>
          <a:xfrm>
            <a:off x="1559317" y="1651373"/>
            <a:ext cx="9969296" cy="3785652"/>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Georgia" panose="02040502050405020303" pitchFamily="18" charset="0"/>
              </a:rPr>
              <a:t>We wish to express our deep gratitude to the Rajiv Gandhi Institute of Petroleum Technology, Amethi, Uttar Pradesh  India for providing an opportunity to work on the project of oil well cementing. We sincerely thank Petroleum Engineering &amp; Geoscience Engineering  Department, for their great support in doing our study. We are thankful to Dr. </a:t>
            </a:r>
            <a:r>
              <a:rPr lang="en-US" sz="20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Georgia" panose="02040502050405020303" pitchFamily="18" charset="0"/>
              </a:rPr>
              <a:t>Shivanjali</a:t>
            </a: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Georgia" panose="02040502050405020303" pitchFamily="18" charset="0"/>
              </a:rPr>
              <a:t> Sharma for providing us a deep understanding of such an interesting topic. This work can’t be possible without her valuable guidance. We are also thankful to PhD Scholars and </a:t>
            </a:r>
            <a:r>
              <a:rPr lang="en-US" sz="20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Georgia" panose="02040502050405020303" pitchFamily="18" charset="0"/>
              </a:rPr>
              <a:t>M.tech</a:t>
            </a: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Georgia" panose="02040502050405020303" pitchFamily="18" charset="0"/>
              </a:rPr>
              <a:t> students for their constant support.</a:t>
            </a:r>
          </a:p>
          <a:p>
            <a:endParaRPr lang="en-US" sz="2000" dirty="0">
              <a:ln w="0"/>
              <a:effectLst>
                <a:outerShdw blurRad="38100" dist="19050" dir="2700000" algn="tl" rotWithShape="0">
                  <a:schemeClr val="dk1">
                    <a:alpha val="40000"/>
                  </a:schemeClr>
                </a:outerShdw>
              </a:effectLst>
              <a:latin typeface="Times New Roman" panose="02020603050405020304" pitchFamily="18" charset="0"/>
            </a:endParaRPr>
          </a:p>
          <a:p>
            <a:r>
              <a:rPr lang="en-US" sz="2000" dirty="0">
                <a:ln w="0"/>
                <a:effectLst>
                  <a:outerShdw blurRad="38100" dist="19050" dir="2700000" algn="tl" rotWithShape="0">
                    <a:schemeClr val="dk1">
                      <a:alpha val="40000"/>
                    </a:schemeClr>
                  </a:outerShdw>
                </a:effectLst>
                <a:latin typeface="Times New Roman" panose="02020603050405020304" pitchFamily="18" charset="0"/>
              </a:rPr>
              <a:t>                     Finally, We have not any words to express our gratitude to our parents who have shown us this world and for each and every support they have given us. This project has provided us the best exposure to knowing cement-related operations in oil and gas fields.</a:t>
            </a:r>
          </a:p>
          <a:p>
            <a:r>
              <a:rPr lang="en-US" sz="2000" dirty="0">
                <a:ln w="0"/>
                <a:effectLst>
                  <a:outerShdw blurRad="38100" dist="19050" dir="2700000" algn="tl" rotWithShape="0">
                    <a:schemeClr val="dk1">
                      <a:alpha val="40000"/>
                    </a:schemeClr>
                  </a:outerShdw>
                </a:effectLst>
                <a:latin typeface="Times New Roman" panose="02020603050405020304" pitchFamily="18" charset="0"/>
              </a:rPr>
              <a:t> </a:t>
            </a:r>
            <a:endParaRPr lang="en-IN"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1003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4D7744-6D44-05E0-C041-5A546D9A345A}"/>
              </a:ext>
            </a:extLst>
          </p:cNvPr>
          <p:cNvSpPr/>
          <p:nvPr/>
        </p:nvSpPr>
        <p:spPr>
          <a:xfrm>
            <a:off x="1876299" y="179311"/>
            <a:ext cx="591136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About The Project :</a:t>
            </a:r>
          </a:p>
        </p:txBody>
      </p:sp>
      <p:sp>
        <p:nvSpPr>
          <p:cNvPr id="3" name="Rectangle 2">
            <a:extLst>
              <a:ext uri="{FF2B5EF4-FFF2-40B4-BE49-F238E27FC236}">
                <a16:creationId xmlns:a16="http://schemas.microsoft.com/office/drawing/2014/main" id="{CAFEDA17-67B4-B0A7-710E-C921DC39B704}"/>
              </a:ext>
            </a:extLst>
          </p:cNvPr>
          <p:cNvSpPr/>
          <p:nvPr/>
        </p:nvSpPr>
        <p:spPr>
          <a:xfrm>
            <a:off x="1896904" y="1636675"/>
            <a:ext cx="9910689" cy="707886"/>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We are trying to increase the compressive strength of the oil well </a:t>
            </a:r>
            <a:r>
              <a:rPr lang="en-US" sz="2000" dirty="0">
                <a:ln w="0"/>
                <a:effectLst>
                  <a:outerShdw blurRad="38100" dist="19050" dir="2700000" algn="tl" rotWithShape="0">
                    <a:schemeClr val="dk1">
                      <a:alpha val="40000"/>
                    </a:schemeClr>
                  </a:outerShdw>
                </a:effectLst>
              </a:rPr>
              <a:t>Cement along with low filtration loss. </a:t>
            </a:r>
          </a:p>
        </p:txBody>
      </p:sp>
      <p:sp>
        <p:nvSpPr>
          <p:cNvPr id="4" name="Rectangle 3">
            <a:extLst>
              <a:ext uri="{FF2B5EF4-FFF2-40B4-BE49-F238E27FC236}">
                <a16:creationId xmlns:a16="http://schemas.microsoft.com/office/drawing/2014/main" id="{A1D1BFD0-6A83-1AB9-5AED-5B25F79071F1}"/>
              </a:ext>
            </a:extLst>
          </p:cNvPr>
          <p:cNvSpPr/>
          <p:nvPr/>
        </p:nvSpPr>
        <p:spPr>
          <a:xfrm>
            <a:off x="1876299" y="4046257"/>
            <a:ext cx="10302880" cy="707886"/>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For achieving our goal, we have used nanoparticles ( Cuttle Fish Bone, Commercial </a:t>
            </a:r>
            <a:r>
              <a:rPr lang="en-US" sz="2000" b="0" cap="none" spc="0" dirty="0" err="1">
                <a:ln w="0"/>
                <a:solidFill>
                  <a:schemeClr val="tx1"/>
                </a:solidFill>
                <a:effectLst>
                  <a:outerShdw blurRad="38100" dist="19050" dir="2700000" algn="tl" rotWithShape="0">
                    <a:schemeClr val="dk1">
                      <a:alpha val="40000"/>
                    </a:schemeClr>
                  </a:outerShdw>
                </a:effectLst>
              </a:rPr>
              <a:t>ZnO</a:t>
            </a:r>
            <a:r>
              <a:rPr lang="en-US" sz="2000" b="0" cap="none" spc="0" dirty="0">
                <a:ln w="0"/>
                <a:solidFill>
                  <a:schemeClr val="tx1"/>
                </a:solidFill>
                <a:effectLst>
                  <a:outerShdw blurRad="38100" dist="19050" dir="2700000" algn="tl" rotWithShape="0">
                    <a:schemeClr val="dk1">
                      <a:alpha val="40000"/>
                    </a:schemeClr>
                  </a:outerShdw>
                </a:effectLst>
              </a:rPr>
              <a:t> with pack-R). We have used anhy</a:t>
            </a:r>
            <a:r>
              <a:rPr lang="en-US" sz="2000" dirty="0">
                <a:ln w="0"/>
                <a:effectLst>
                  <a:outerShdw blurRad="38100" dist="19050" dir="2700000" algn="tl" rotWithShape="0">
                    <a:schemeClr val="dk1">
                      <a:alpha val="40000"/>
                    </a:schemeClr>
                  </a:outerShdw>
                </a:effectLst>
              </a:rPr>
              <a:t>drous</a:t>
            </a:r>
            <a:r>
              <a:rPr lang="en-US" sz="2000" b="0" cap="none" spc="0" dirty="0">
                <a:ln w="0"/>
                <a:solidFill>
                  <a:schemeClr val="tx1"/>
                </a:solidFill>
                <a:effectLst>
                  <a:outerShdw blurRad="38100" dist="19050" dir="2700000" algn="tl" rotWithShape="0">
                    <a:schemeClr val="dk1">
                      <a:alpha val="40000"/>
                    </a:schemeClr>
                  </a:outerShdw>
                </a:effectLst>
              </a:rPr>
              <a:t> CaCl2 as an accelerator for cement.</a:t>
            </a:r>
          </a:p>
        </p:txBody>
      </p:sp>
      <p:sp>
        <p:nvSpPr>
          <p:cNvPr id="7" name="TextBox 6">
            <a:extLst>
              <a:ext uri="{FF2B5EF4-FFF2-40B4-BE49-F238E27FC236}">
                <a16:creationId xmlns:a16="http://schemas.microsoft.com/office/drawing/2014/main" id="{E40773B4-2568-BC99-9216-B56F26FB4B8A}"/>
              </a:ext>
            </a:extLst>
          </p:cNvPr>
          <p:cNvSpPr txBox="1"/>
          <p:nvPr/>
        </p:nvSpPr>
        <p:spPr>
          <a:xfrm>
            <a:off x="1876299" y="2804337"/>
            <a:ext cx="9446555" cy="707886"/>
          </a:xfrm>
          <a:prstGeom prst="rect">
            <a:avLst/>
          </a:prstGeom>
          <a:noFill/>
        </p:spPr>
        <p:txBody>
          <a:bodyPr wrap="square">
            <a:spAutoFit/>
          </a:bodyPr>
          <a:lstStyle/>
          <a:p>
            <a:r>
              <a:rPr lang="en-US" sz="2000" b="0" cap="none" spc="0" dirty="0">
                <a:ln w="0"/>
                <a:solidFill>
                  <a:schemeClr val="tx1"/>
                </a:solidFill>
                <a:effectLst>
                  <a:outerShdw blurRad="38100" dist="19050" dir="2700000" algn="tl" rotWithShape="0">
                    <a:schemeClr val="dk1">
                      <a:alpha val="40000"/>
                    </a:schemeClr>
                  </a:outerShdw>
                </a:effectLst>
              </a:rPr>
              <a:t>During our project</a:t>
            </a:r>
            <a:r>
              <a:rPr lang="en-US" sz="2000" dirty="0">
                <a:ln w="0"/>
                <a:effectLst>
                  <a:outerShdw blurRad="38100" dist="19050" dir="2700000" algn="tl" rotWithShape="0">
                    <a:schemeClr val="dk1">
                      <a:alpha val="40000"/>
                    </a:schemeClr>
                  </a:outerShdw>
                </a:effectLst>
              </a:rPr>
              <a:t>, we understood the functioning of the  Autoclave and HPHT( High Pressure </a:t>
            </a:r>
            <a:r>
              <a:rPr lang="en-US" sz="2000" b="0" cap="none" spc="0" dirty="0">
                <a:ln w="0"/>
                <a:solidFill>
                  <a:schemeClr val="tx1"/>
                </a:solidFill>
                <a:effectLst>
                  <a:outerShdw blurRad="38100" dist="19050" dir="2700000" algn="tl" rotWithShape="0">
                    <a:schemeClr val="dk1">
                      <a:alpha val="40000"/>
                    </a:schemeClr>
                  </a:outerShdw>
                </a:effectLst>
              </a:rPr>
              <a:t>Temperature</a:t>
            </a:r>
            <a:r>
              <a:rPr lang="en-US" sz="2000" dirty="0">
                <a:ln w="0"/>
                <a:effectLst>
                  <a:outerShdw blurRad="38100" dist="19050" dir="2700000" algn="tl" rotWithShape="0">
                    <a:schemeClr val="dk1">
                      <a:alpha val="40000"/>
                    </a:schemeClr>
                  </a:outerShdw>
                </a:effectLst>
              </a:rPr>
              <a:t>) filter press along with their handling and safety equipment</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2050" name="Picture 2" descr="Image result for oil well cement nano particle">
            <a:extLst>
              <a:ext uri="{FF2B5EF4-FFF2-40B4-BE49-F238E27FC236}">
                <a16:creationId xmlns:a16="http://schemas.microsoft.com/office/drawing/2014/main" id="{3CD86043-9EA4-7129-1DBA-4A77804164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818" b="22708"/>
          <a:stretch/>
        </p:blipFill>
        <p:spPr bwMode="auto">
          <a:xfrm>
            <a:off x="8973625" y="5239254"/>
            <a:ext cx="2457450" cy="13478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ementing equipemtn">
            <a:extLst>
              <a:ext uri="{FF2B5EF4-FFF2-40B4-BE49-F238E27FC236}">
                <a16:creationId xmlns:a16="http://schemas.microsoft.com/office/drawing/2014/main" id="{D195245D-6ED0-60A7-8CBD-E0AB411A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376" y="5288177"/>
            <a:ext cx="3044918" cy="134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5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343F21-9C60-53DF-1EA7-7B08E7D72EE1}"/>
              </a:ext>
            </a:extLst>
          </p:cNvPr>
          <p:cNvSpPr/>
          <p:nvPr/>
        </p:nvSpPr>
        <p:spPr>
          <a:xfrm>
            <a:off x="1778652" y="0"/>
            <a:ext cx="41049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References :  </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3" name="Rectangle 2">
            <a:extLst>
              <a:ext uri="{FF2B5EF4-FFF2-40B4-BE49-F238E27FC236}">
                <a16:creationId xmlns:a16="http://schemas.microsoft.com/office/drawing/2014/main" id="{4B3CABB0-AD59-EF6A-4439-F4BAD2C60A10}"/>
              </a:ext>
            </a:extLst>
          </p:cNvPr>
          <p:cNvSpPr/>
          <p:nvPr/>
        </p:nvSpPr>
        <p:spPr>
          <a:xfrm>
            <a:off x="1778652" y="1273006"/>
            <a:ext cx="5137561" cy="400110"/>
          </a:xfrm>
          <a:prstGeom prst="rect">
            <a:avLst/>
          </a:prstGeom>
          <a:noFill/>
        </p:spPr>
        <p:txBody>
          <a:bodyPr wrap="non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rPr>
              <a:t>https://doi.org/10.1016/S1002-0071(12)60038-0</a:t>
            </a:r>
            <a:endParaRPr 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F9348CB7-3ABD-BACD-1978-45AF974992AA}"/>
              </a:ext>
            </a:extLst>
          </p:cNvPr>
          <p:cNvSpPr txBox="1"/>
          <p:nvPr/>
        </p:nvSpPr>
        <p:spPr>
          <a:xfrm>
            <a:off x="1778652" y="1840936"/>
            <a:ext cx="6096000"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https://doi.org/ 10.1016/j.petrol.2015.02.009</a:t>
            </a:r>
            <a:endParaRPr lang="en-IN" dirty="0"/>
          </a:p>
        </p:txBody>
      </p:sp>
      <p:sp>
        <p:nvSpPr>
          <p:cNvPr id="7" name="TextBox 6">
            <a:extLst>
              <a:ext uri="{FF2B5EF4-FFF2-40B4-BE49-F238E27FC236}">
                <a16:creationId xmlns:a16="http://schemas.microsoft.com/office/drawing/2014/main" id="{58133246-B9F1-6775-36AD-6B0B568ECD57}"/>
              </a:ext>
            </a:extLst>
          </p:cNvPr>
          <p:cNvSpPr txBox="1"/>
          <p:nvPr/>
        </p:nvSpPr>
        <p:spPr>
          <a:xfrm>
            <a:off x="1757355" y="2434024"/>
            <a:ext cx="6096000"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https://doi.org/ 10.1016/j.conbuildmat.2018.11.265</a:t>
            </a:r>
            <a:endParaRPr lang="en-IN" dirty="0"/>
          </a:p>
        </p:txBody>
      </p:sp>
      <p:sp>
        <p:nvSpPr>
          <p:cNvPr id="9" name="TextBox 8">
            <a:extLst>
              <a:ext uri="{FF2B5EF4-FFF2-40B4-BE49-F238E27FC236}">
                <a16:creationId xmlns:a16="http://schemas.microsoft.com/office/drawing/2014/main" id="{F8D1C324-6B49-41EF-FCB5-696D7C129FC4}"/>
              </a:ext>
            </a:extLst>
          </p:cNvPr>
          <p:cNvSpPr txBox="1"/>
          <p:nvPr/>
        </p:nvSpPr>
        <p:spPr>
          <a:xfrm>
            <a:off x="1784249" y="2999144"/>
            <a:ext cx="6096000"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https://doi.org/ 10.1371/journal.pone.0191370</a:t>
            </a:r>
            <a:endParaRPr lang="en-IN" dirty="0"/>
          </a:p>
        </p:txBody>
      </p:sp>
      <p:sp>
        <p:nvSpPr>
          <p:cNvPr id="11" name="TextBox 10">
            <a:extLst>
              <a:ext uri="{FF2B5EF4-FFF2-40B4-BE49-F238E27FC236}">
                <a16:creationId xmlns:a16="http://schemas.microsoft.com/office/drawing/2014/main" id="{CD498012-1A5E-13CD-3A67-0E490447529F}"/>
              </a:ext>
            </a:extLst>
          </p:cNvPr>
          <p:cNvSpPr txBox="1"/>
          <p:nvPr/>
        </p:nvSpPr>
        <p:spPr>
          <a:xfrm>
            <a:off x="1778652" y="3562216"/>
            <a:ext cx="6096000"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https://doi.org/ 10.1016/j.jngse.2020.103416</a:t>
            </a:r>
            <a:endParaRPr lang="en-IN" dirty="0"/>
          </a:p>
        </p:txBody>
      </p:sp>
      <p:sp>
        <p:nvSpPr>
          <p:cNvPr id="13" name="TextBox 12">
            <a:extLst>
              <a:ext uri="{FF2B5EF4-FFF2-40B4-BE49-F238E27FC236}">
                <a16:creationId xmlns:a16="http://schemas.microsoft.com/office/drawing/2014/main" id="{54F9733D-83D7-25DC-7D7B-67D18869F88A}"/>
              </a:ext>
            </a:extLst>
          </p:cNvPr>
          <p:cNvSpPr txBox="1"/>
          <p:nvPr/>
        </p:nvSpPr>
        <p:spPr>
          <a:xfrm>
            <a:off x="1753987" y="4125288"/>
            <a:ext cx="6096000"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https://doi.org/ 10.1016/j.cemconres.2018.06.014</a:t>
            </a:r>
            <a:endParaRPr lang="en-IN" dirty="0"/>
          </a:p>
        </p:txBody>
      </p:sp>
      <p:sp>
        <p:nvSpPr>
          <p:cNvPr id="15" name="TextBox 14">
            <a:extLst>
              <a:ext uri="{FF2B5EF4-FFF2-40B4-BE49-F238E27FC236}">
                <a16:creationId xmlns:a16="http://schemas.microsoft.com/office/drawing/2014/main" id="{5EC5F4EC-B149-91AB-367E-180A57465673}"/>
              </a:ext>
            </a:extLst>
          </p:cNvPr>
          <p:cNvSpPr txBox="1"/>
          <p:nvPr/>
        </p:nvSpPr>
        <p:spPr>
          <a:xfrm>
            <a:off x="1764363" y="4688360"/>
            <a:ext cx="6096000"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https://doi.org/ 10.1016/S0040-8166(98)80047-5</a:t>
            </a:r>
            <a:endParaRPr lang="en-IN" dirty="0"/>
          </a:p>
        </p:txBody>
      </p:sp>
      <p:sp>
        <p:nvSpPr>
          <p:cNvPr id="17" name="TextBox 16">
            <a:extLst>
              <a:ext uri="{FF2B5EF4-FFF2-40B4-BE49-F238E27FC236}">
                <a16:creationId xmlns:a16="http://schemas.microsoft.com/office/drawing/2014/main" id="{548C61A6-69E6-1668-247A-C01F4C727E00}"/>
              </a:ext>
            </a:extLst>
          </p:cNvPr>
          <p:cNvSpPr txBox="1"/>
          <p:nvPr/>
        </p:nvSpPr>
        <p:spPr>
          <a:xfrm>
            <a:off x="1778652" y="5251432"/>
            <a:ext cx="6096000"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https://doi.org/ 10.1016/j.petrol.2019.106292</a:t>
            </a:r>
            <a:endParaRPr lang="en-IN" dirty="0"/>
          </a:p>
        </p:txBody>
      </p:sp>
      <p:sp>
        <p:nvSpPr>
          <p:cNvPr id="19" name="TextBox 18">
            <a:extLst>
              <a:ext uri="{FF2B5EF4-FFF2-40B4-BE49-F238E27FC236}">
                <a16:creationId xmlns:a16="http://schemas.microsoft.com/office/drawing/2014/main" id="{64C44120-0795-C2CC-D81D-49E6240C55F8}"/>
              </a:ext>
            </a:extLst>
          </p:cNvPr>
          <p:cNvSpPr txBox="1"/>
          <p:nvPr/>
        </p:nvSpPr>
        <p:spPr>
          <a:xfrm>
            <a:off x="1778652" y="5814504"/>
            <a:ext cx="6096000"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https://doi.org/ 10.1080/15583724.2021.2007121</a:t>
            </a:r>
            <a:endParaRPr lang="en-IN" dirty="0"/>
          </a:p>
        </p:txBody>
      </p:sp>
      <p:pic>
        <p:nvPicPr>
          <p:cNvPr id="1026" name="Picture 2" descr="Image result for petroleum cementing journal">
            <a:extLst>
              <a:ext uri="{FF2B5EF4-FFF2-40B4-BE49-F238E27FC236}">
                <a16:creationId xmlns:a16="http://schemas.microsoft.com/office/drawing/2014/main" id="{D60D8E40-3315-AD2B-85B1-5FD2ADCF6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471" y="246211"/>
            <a:ext cx="1637747" cy="2279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0FB1A084-75A8-D409-F6E4-CDAB45BBCE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89" b="6797"/>
          <a:stretch/>
        </p:blipFill>
        <p:spPr bwMode="auto">
          <a:xfrm>
            <a:off x="7710925" y="961795"/>
            <a:ext cx="1969687" cy="2541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D2B7572C-A7D3-1803-5B9E-CEA0C08518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3" t="2941" r="2513"/>
          <a:stretch/>
        </p:blipFill>
        <p:spPr bwMode="auto">
          <a:xfrm>
            <a:off x="9999723" y="3562217"/>
            <a:ext cx="1969688" cy="2425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etroleum cementing journal">
            <a:extLst>
              <a:ext uri="{FF2B5EF4-FFF2-40B4-BE49-F238E27FC236}">
                <a16:creationId xmlns:a16="http://schemas.microsoft.com/office/drawing/2014/main" id="{6B00E8DE-2AF7-E46F-5404-1FA471307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0927" y="4079468"/>
            <a:ext cx="1845450" cy="2603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61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e the source image">
            <a:extLst>
              <a:ext uri="{FF2B5EF4-FFF2-40B4-BE49-F238E27FC236}">
                <a16:creationId xmlns:a16="http://schemas.microsoft.com/office/drawing/2014/main" id="{E8317459-5BA9-535C-5C96-A1A398C8D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7" y="0"/>
            <a:ext cx="1221315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D89940-E102-2497-3962-4F160220A8E2}"/>
              </a:ext>
            </a:extLst>
          </p:cNvPr>
          <p:cNvSpPr/>
          <p:nvPr/>
        </p:nvSpPr>
        <p:spPr>
          <a:xfrm>
            <a:off x="4621831" y="5157752"/>
            <a:ext cx="2710564" cy="769441"/>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45720" rIns="91440" bIns="45720">
            <a:spAutoFit/>
          </a:bodyPr>
          <a:lstStyle/>
          <a:p>
            <a:pPr algn="ctr"/>
            <a:r>
              <a:rPr lang="en-US" sz="4400" b="1" cap="none" spc="0" dirty="0">
                <a:ln w="12700" cmpd="sng">
                  <a:solidFill>
                    <a:schemeClr val="accent4"/>
                  </a:solidFill>
                  <a:prstDash val="solid"/>
                </a:ln>
                <a:solidFill>
                  <a:srgbClr val="FF0000"/>
                </a:solidFill>
                <a:effectLst>
                  <a:outerShdw blurRad="38100" dist="38100" dir="2700000" algn="tl">
                    <a:srgbClr val="000000">
                      <a:alpha val="43137"/>
                    </a:srgbClr>
                  </a:outerShdw>
                </a:effectLst>
                <a:highlight>
                  <a:srgbClr val="C0C0C0"/>
                </a:highlight>
              </a:rPr>
              <a:t>Thank You</a:t>
            </a:r>
          </a:p>
        </p:txBody>
      </p:sp>
      <p:sp>
        <p:nvSpPr>
          <p:cNvPr id="6" name="Rectangle 5">
            <a:extLst>
              <a:ext uri="{FF2B5EF4-FFF2-40B4-BE49-F238E27FC236}">
                <a16:creationId xmlns:a16="http://schemas.microsoft.com/office/drawing/2014/main" id="{107A8D56-9C19-C9B3-3E8A-BBDE5580D3EA}"/>
              </a:ext>
            </a:extLst>
          </p:cNvPr>
          <p:cNvSpPr/>
          <p:nvPr/>
        </p:nvSpPr>
        <p:spPr>
          <a:xfrm>
            <a:off x="3662082" y="6007876"/>
            <a:ext cx="4867835" cy="769441"/>
          </a:xfrm>
          <a:prstGeom prst="rect">
            <a:avLst/>
          </a:prstGeom>
          <a:scene3d>
            <a:camera prst="perspectiveFront"/>
            <a:lightRig rig="threePt" dir="tl">
              <a:rot lat="0" lon="0" rev="1200000"/>
            </a:lightRig>
          </a:scene3d>
          <a:sp3d>
            <a:bevelT w="25400" h="12700"/>
          </a:sp3d>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4400" b="1" dirty="0">
                <a:ln w="22225">
                  <a:solidFill>
                    <a:schemeClr val="accent2"/>
                  </a:solidFill>
                  <a:prstDash val="solid"/>
                </a:ln>
                <a:solidFill>
                  <a:srgbClr val="FF0000"/>
                </a:solidFill>
                <a:effectLst>
                  <a:outerShdw blurRad="38100" dist="38100" dir="2700000" algn="tl">
                    <a:srgbClr val="000000">
                      <a:alpha val="43137"/>
                    </a:srgbClr>
                  </a:outerShdw>
                </a:effectLst>
              </a:rPr>
              <a:t>I hope You liked it.</a:t>
            </a:r>
          </a:p>
        </p:txBody>
      </p:sp>
    </p:spTree>
    <p:extLst>
      <p:ext uri="{BB962C8B-B14F-4D97-AF65-F5344CB8AC3E}">
        <p14:creationId xmlns:p14="http://schemas.microsoft.com/office/powerpoint/2010/main" val="473691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E8AC47-BD67-DE74-318E-D49A3A05237A}"/>
              </a:ext>
            </a:extLst>
          </p:cNvPr>
          <p:cNvSpPr/>
          <p:nvPr/>
        </p:nvSpPr>
        <p:spPr>
          <a:xfrm>
            <a:off x="1587276" y="188275"/>
            <a:ext cx="720658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About The </a:t>
            </a: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Equipment </a:t>
            </a:r>
            <a:r>
              <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 :</a:t>
            </a:r>
          </a:p>
        </p:txBody>
      </p:sp>
      <p:sp>
        <p:nvSpPr>
          <p:cNvPr id="7" name="Rectangle 6">
            <a:extLst>
              <a:ext uri="{FF2B5EF4-FFF2-40B4-BE49-F238E27FC236}">
                <a16:creationId xmlns:a16="http://schemas.microsoft.com/office/drawing/2014/main" id="{01582148-4AC2-44C0-66D9-DF7E49316539}"/>
              </a:ext>
            </a:extLst>
          </p:cNvPr>
          <p:cNvSpPr/>
          <p:nvPr/>
        </p:nvSpPr>
        <p:spPr>
          <a:xfrm>
            <a:off x="1587276" y="1380582"/>
            <a:ext cx="3156505" cy="707886"/>
          </a:xfrm>
          <a:prstGeom prst="rect">
            <a:avLst/>
          </a:prstGeom>
          <a:noFill/>
        </p:spPr>
        <p:txBody>
          <a:bodyPr wrap="none" lIns="91440" tIns="45720" rIns="91440" bIns="45720">
            <a:spAutoFit/>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Autoclave :</a:t>
            </a:r>
          </a:p>
        </p:txBody>
      </p:sp>
      <p:sp>
        <p:nvSpPr>
          <p:cNvPr id="9" name="Rectangle 8">
            <a:extLst>
              <a:ext uri="{FF2B5EF4-FFF2-40B4-BE49-F238E27FC236}">
                <a16:creationId xmlns:a16="http://schemas.microsoft.com/office/drawing/2014/main" id="{32AEF559-CD42-81FF-EB0B-99308E926408}"/>
              </a:ext>
            </a:extLst>
          </p:cNvPr>
          <p:cNvSpPr/>
          <p:nvPr/>
        </p:nvSpPr>
        <p:spPr>
          <a:xfrm>
            <a:off x="1493194" y="2357445"/>
            <a:ext cx="10241606" cy="1015663"/>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Autoclave instrument is used for making cement blocks. The blocks are made by using a cubical solid mold. The reservoir conditions are also implemented by applying pressure and temperature. </a:t>
            </a:r>
            <a:endParaRPr lang="en-IN" sz="2000"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4" descr="A picture containing table, wall, indoor, desk">
            <a:extLst>
              <a:ext uri="{FF2B5EF4-FFF2-40B4-BE49-F238E27FC236}">
                <a16:creationId xmlns:a16="http://schemas.microsoft.com/office/drawing/2014/main" id="{9ED2CE59-AEA0-5B17-2454-1A527856A3CA}"/>
              </a:ext>
            </a:extLst>
          </p:cNvPr>
          <p:cNvPicPr>
            <a:picLocks noChangeAspect="1"/>
          </p:cNvPicPr>
          <p:nvPr/>
        </p:nvPicPr>
        <p:blipFill>
          <a:blip r:embed="rId2"/>
          <a:stretch>
            <a:fillRect/>
          </a:stretch>
        </p:blipFill>
        <p:spPr>
          <a:xfrm>
            <a:off x="3908613" y="3334308"/>
            <a:ext cx="4618719" cy="3232548"/>
          </a:xfrm>
          <a:prstGeom prst="rect">
            <a:avLst/>
          </a:prstGeom>
        </p:spPr>
      </p:pic>
    </p:spTree>
    <p:extLst>
      <p:ext uri="{BB962C8B-B14F-4D97-AF65-F5344CB8AC3E}">
        <p14:creationId xmlns:p14="http://schemas.microsoft.com/office/powerpoint/2010/main" val="3622842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A3CD33-560F-6A91-FB66-8EB1B93E5210}"/>
              </a:ext>
            </a:extLst>
          </p:cNvPr>
          <p:cNvSpPr/>
          <p:nvPr/>
        </p:nvSpPr>
        <p:spPr>
          <a:xfrm>
            <a:off x="1703294" y="201206"/>
            <a:ext cx="4076328"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4" name="Rectangle 3">
            <a:extLst>
              <a:ext uri="{FF2B5EF4-FFF2-40B4-BE49-F238E27FC236}">
                <a16:creationId xmlns:a16="http://schemas.microsoft.com/office/drawing/2014/main" id="{56334AD1-D7C5-D09D-5978-DD750E55DE20}"/>
              </a:ext>
            </a:extLst>
          </p:cNvPr>
          <p:cNvSpPr/>
          <p:nvPr/>
        </p:nvSpPr>
        <p:spPr>
          <a:xfrm>
            <a:off x="1612450" y="1338457"/>
            <a:ext cx="9921824"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HANDLING EQUIPMENT FOR AUTOCLAVE :</a:t>
            </a:r>
            <a:endParaRPr lang="en-I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Rectangle 8">
            <a:extLst>
              <a:ext uri="{FF2B5EF4-FFF2-40B4-BE49-F238E27FC236}">
                <a16:creationId xmlns:a16="http://schemas.microsoft.com/office/drawing/2014/main" id="{C823D206-19E9-2A6B-B620-E8289A8422A0}"/>
              </a:ext>
            </a:extLst>
          </p:cNvPr>
          <p:cNvSpPr/>
          <p:nvPr/>
        </p:nvSpPr>
        <p:spPr>
          <a:xfrm>
            <a:off x="1703294" y="2383228"/>
            <a:ext cx="9238953" cy="2308324"/>
          </a:xfrm>
          <a:prstGeom prst="rect">
            <a:avLst/>
          </a:prstGeom>
          <a:noFill/>
        </p:spPr>
        <p:txBody>
          <a:bodyPr wrap="square" lIns="91440" tIns="45720" rIns="91440" bIns="45720">
            <a:spAutoFit/>
          </a:bodyPr>
          <a:lstStyle/>
          <a:p>
            <a:pPr>
              <a:buClr>
                <a:srgbClr val="1287C3"/>
              </a:buClr>
            </a:pPr>
            <a:endParaRPr lang="en-US" dirty="0">
              <a:ln w="0"/>
              <a:solidFill>
                <a:schemeClr val="accent1"/>
              </a:solidFill>
              <a:effectLst>
                <a:outerShdw blurRad="38100" dist="25400" dir="5400000" algn="ctr" rotWithShape="0">
                  <a:srgbClr val="6E747A">
                    <a:alpha val="43000"/>
                  </a:srgbClr>
                </a:outerShdw>
              </a:effectLst>
            </a:endParaRPr>
          </a:p>
          <a:p>
            <a:pPr>
              <a:buClr>
                <a:srgbClr val="1287C3"/>
              </a:buClr>
            </a:pPr>
            <a:endParaRPr lang="en-US" dirty="0">
              <a:ln w="0"/>
              <a:solidFill>
                <a:schemeClr val="accent1"/>
              </a:solidFill>
              <a:effectLst>
                <a:outerShdw blurRad="38100" dist="25400" dir="5400000" algn="ctr" rotWithShape="0">
                  <a:srgbClr val="6E747A">
                    <a:alpha val="43000"/>
                  </a:srgbClr>
                </a:outerShdw>
              </a:effectLst>
            </a:endParaRPr>
          </a:p>
          <a:p>
            <a:pPr>
              <a:buClr>
                <a:srgbClr val="1287C3"/>
              </a:buClr>
            </a:pPr>
            <a:endParaRPr lang="en-US" dirty="0">
              <a:ln w="0"/>
              <a:solidFill>
                <a:schemeClr val="accent1"/>
              </a:solidFill>
              <a:effectLst>
                <a:outerShdw blurRad="38100" dist="25400" dir="5400000" algn="ctr" rotWithShape="0">
                  <a:srgbClr val="6E747A">
                    <a:alpha val="43000"/>
                  </a:srgbClr>
                </a:outerShdw>
              </a:effectLst>
            </a:endParaRPr>
          </a:p>
          <a:p>
            <a:pPr>
              <a:buClr>
                <a:srgbClr val="1287C3"/>
              </a:buClr>
            </a:pPr>
            <a:r>
              <a:rPr lang="en-US" dirty="0">
                <a:ln w="0"/>
                <a:solidFill>
                  <a:schemeClr val="accent1"/>
                </a:solidFill>
                <a:effectLst>
                  <a:outerShdw blurRad="38100" dist="25400" dir="5400000" algn="ctr" rotWithShape="0">
                    <a:srgbClr val="6E747A">
                      <a:alpha val="43000"/>
                    </a:srgbClr>
                  </a:outerShdw>
                </a:effectLst>
              </a:rPr>
              <a:t>Jar- a cylindrical jar of steel in which cubes filled with cement slurry are kept</a:t>
            </a:r>
          </a:p>
          <a:p>
            <a:pPr>
              <a:buClr>
                <a:srgbClr val="1287C3"/>
              </a:buClr>
            </a:pPr>
            <a:endParaRPr lang="en-US" dirty="0">
              <a:ln w="0"/>
              <a:solidFill>
                <a:schemeClr val="accent1"/>
              </a:solidFill>
              <a:effectLst>
                <a:outerShdw blurRad="38100" dist="25400" dir="5400000" algn="ctr" rotWithShape="0">
                  <a:srgbClr val="6E747A">
                    <a:alpha val="43000"/>
                  </a:srgbClr>
                </a:outerShdw>
              </a:effectLst>
            </a:endParaRPr>
          </a:p>
          <a:p>
            <a:pPr>
              <a:buClr>
                <a:srgbClr val="1287C3"/>
              </a:buClr>
            </a:pPr>
            <a:r>
              <a:rPr lang="en-US" dirty="0">
                <a:ln w="0"/>
                <a:solidFill>
                  <a:schemeClr val="accent1"/>
                </a:solidFill>
                <a:effectLst>
                  <a:outerShdw blurRad="38100" dist="25400" dir="5400000" algn="ctr" rotWithShape="0">
                    <a:srgbClr val="6E747A">
                      <a:alpha val="43000"/>
                    </a:srgbClr>
                  </a:outerShdw>
                </a:effectLst>
              </a:rPr>
              <a:t>Rod and chain plier- it is used to open and close the cap of the jar tightly.</a:t>
            </a:r>
          </a:p>
          <a:p>
            <a:pPr>
              <a:buClr>
                <a:srgbClr val="1287C3"/>
              </a:buClr>
            </a:pPr>
            <a:endParaRPr lang="en-US" dirty="0">
              <a:ln w="0"/>
              <a:solidFill>
                <a:schemeClr val="accent1"/>
              </a:solidFill>
              <a:effectLst>
                <a:outerShdw blurRad="38100" dist="25400" dir="5400000" algn="ctr" rotWithShape="0">
                  <a:srgbClr val="6E747A">
                    <a:alpha val="43000"/>
                  </a:srgbClr>
                </a:outerShdw>
              </a:effectLst>
            </a:endParaRPr>
          </a:p>
          <a:p>
            <a:pPr>
              <a:buClr>
                <a:srgbClr val="1287C3"/>
              </a:buClr>
            </a:pPr>
            <a:r>
              <a:rPr lang="en-US" dirty="0">
                <a:ln w="0"/>
                <a:solidFill>
                  <a:schemeClr val="accent1"/>
                </a:solidFill>
                <a:effectLst>
                  <a:outerShdw blurRad="38100" dist="25400" dir="5400000" algn="ctr" rotWithShape="0">
                    <a:srgbClr val="6E747A">
                      <a:alpha val="43000"/>
                    </a:srgbClr>
                  </a:outerShdw>
                </a:effectLst>
              </a:rPr>
              <a:t>Grease- applied in the metallic cubic mold to prevent the sticking of cement.                     </a:t>
            </a:r>
            <a:endParaRPr lang="en-IN" dirty="0">
              <a:ln w="0"/>
              <a:solidFill>
                <a:schemeClr val="accent1"/>
              </a:solidFill>
              <a:effectLst>
                <a:outerShdw blurRad="38100" dist="25400" dir="5400000" algn="ctr" rotWithShape="0">
                  <a:srgbClr val="6E747A">
                    <a:alpha val="43000"/>
                  </a:srgbClr>
                </a:outerShdw>
              </a:effectLst>
            </a:endParaRPr>
          </a:p>
        </p:txBody>
      </p:sp>
      <p:pic>
        <p:nvPicPr>
          <p:cNvPr id="10" name="Picture 4" descr="A picture containing table, wall, indoor, desk">
            <a:extLst>
              <a:ext uri="{FF2B5EF4-FFF2-40B4-BE49-F238E27FC236}">
                <a16:creationId xmlns:a16="http://schemas.microsoft.com/office/drawing/2014/main" id="{A52949CB-E633-E63B-EF2B-7D7A3E374C10}"/>
              </a:ext>
            </a:extLst>
          </p:cNvPr>
          <p:cNvPicPr>
            <a:picLocks noChangeAspect="1"/>
          </p:cNvPicPr>
          <p:nvPr/>
        </p:nvPicPr>
        <p:blipFill rotWithShape="1">
          <a:blip r:embed="rId2"/>
          <a:srcRect l="21350" t="10279" r="42548" b="64762"/>
          <a:stretch/>
        </p:blipFill>
        <p:spPr>
          <a:xfrm>
            <a:off x="9695274" y="5231813"/>
            <a:ext cx="2093314" cy="1258692"/>
          </a:xfrm>
          <a:prstGeom prst="rect">
            <a:avLst/>
          </a:prstGeom>
        </p:spPr>
      </p:pic>
      <p:pic>
        <p:nvPicPr>
          <p:cNvPr id="12" name="Picture 4" descr="A picture containing table, wall, indoor, desk">
            <a:extLst>
              <a:ext uri="{FF2B5EF4-FFF2-40B4-BE49-F238E27FC236}">
                <a16:creationId xmlns:a16="http://schemas.microsoft.com/office/drawing/2014/main" id="{25D2B899-FD44-16B3-6C99-F08F49FDE195}"/>
              </a:ext>
            </a:extLst>
          </p:cNvPr>
          <p:cNvPicPr>
            <a:picLocks noChangeAspect="1"/>
          </p:cNvPicPr>
          <p:nvPr/>
        </p:nvPicPr>
        <p:blipFill rotWithShape="1">
          <a:blip r:embed="rId2"/>
          <a:srcRect l="8929" t="38566" r="69333" b="10406"/>
          <a:stretch/>
        </p:blipFill>
        <p:spPr>
          <a:xfrm rot="16200000">
            <a:off x="6452235" y="4627438"/>
            <a:ext cx="1258691" cy="2467438"/>
          </a:xfrm>
          <a:prstGeom prst="rect">
            <a:avLst/>
          </a:prstGeom>
        </p:spPr>
      </p:pic>
      <p:sp>
        <p:nvSpPr>
          <p:cNvPr id="13" name="Rectangle 12">
            <a:extLst>
              <a:ext uri="{FF2B5EF4-FFF2-40B4-BE49-F238E27FC236}">
                <a16:creationId xmlns:a16="http://schemas.microsoft.com/office/drawing/2014/main" id="{21E83383-F1B2-10C7-0699-2822BC5F0DF6}"/>
              </a:ext>
            </a:extLst>
          </p:cNvPr>
          <p:cNvSpPr/>
          <p:nvPr/>
        </p:nvSpPr>
        <p:spPr>
          <a:xfrm>
            <a:off x="6599043" y="6490503"/>
            <a:ext cx="737791" cy="323165"/>
          </a:xfrm>
          <a:prstGeom prst="rect">
            <a:avLst/>
          </a:prstGeom>
          <a:noFill/>
        </p:spPr>
        <p:txBody>
          <a:bodyPr wrap="square" lIns="91440" tIns="45720" rIns="91440" bIns="45720">
            <a:spAutoFit/>
          </a:bodyPr>
          <a:lstStyle/>
          <a:p>
            <a:pPr algn="ctr"/>
            <a:r>
              <a:rPr lang="en-US" sz="1500" b="0" cap="none" spc="0" dirty="0">
                <a:ln w="0"/>
                <a:solidFill>
                  <a:schemeClr val="tx1"/>
                </a:solidFill>
                <a:effectLst>
                  <a:outerShdw blurRad="38100" dist="19050" dir="2700000" algn="tl" rotWithShape="0">
                    <a:schemeClr val="dk1">
                      <a:alpha val="40000"/>
                    </a:schemeClr>
                  </a:outerShdw>
                </a:effectLst>
              </a:rPr>
              <a:t>Blower</a:t>
            </a:r>
          </a:p>
        </p:txBody>
      </p:sp>
      <p:sp>
        <p:nvSpPr>
          <p:cNvPr id="14" name="Rectangle 13">
            <a:extLst>
              <a:ext uri="{FF2B5EF4-FFF2-40B4-BE49-F238E27FC236}">
                <a16:creationId xmlns:a16="http://schemas.microsoft.com/office/drawing/2014/main" id="{0D31B76D-71BF-8F1C-140D-B4CE488A2AB5}"/>
              </a:ext>
            </a:extLst>
          </p:cNvPr>
          <p:cNvSpPr/>
          <p:nvPr/>
        </p:nvSpPr>
        <p:spPr>
          <a:xfrm flipH="1">
            <a:off x="2640097" y="6364287"/>
            <a:ext cx="3958946" cy="323165"/>
          </a:xfrm>
          <a:prstGeom prst="rect">
            <a:avLst/>
          </a:prstGeom>
          <a:noFill/>
        </p:spPr>
        <p:txBody>
          <a:bodyPr wrap="square" lIns="91440" tIns="45720" rIns="91440" bIns="45720">
            <a:spAutoFit/>
          </a:bodyPr>
          <a:lstStyle/>
          <a:p>
            <a:r>
              <a:rPr lang="en-US" sz="1500" dirty="0">
                <a:ln w="0"/>
                <a:effectLst>
                  <a:outerShdw blurRad="38100" dist="19050" dir="2700000" algn="tl" rotWithShape="0">
                    <a:schemeClr val="dk1">
                      <a:alpha val="40000"/>
                    </a:schemeClr>
                  </a:outerShdw>
                </a:effectLst>
              </a:rPr>
              <a:t>Temperature Probe</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7510D07-5770-6FC2-6E34-65271CD68B7B}"/>
              </a:ext>
            </a:extLst>
          </p:cNvPr>
          <p:cNvSpPr/>
          <p:nvPr/>
        </p:nvSpPr>
        <p:spPr>
          <a:xfrm flipH="1">
            <a:off x="10290781" y="6525870"/>
            <a:ext cx="1497805" cy="323165"/>
          </a:xfrm>
          <a:prstGeom prst="rect">
            <a:avLst/>
          </a:prstGeom>
          <a:noFill/>
        </p:spPr>
        <p:txBody>
          <a:bodyPr wrap="square" lIns="91440" tIns="45720" rIns="91440" bIns="45720">
            <a:spAutoFit/>
          </a:bodyPr>
          <a:lstStyle/>
          <a:p>
            <a:r>
              <a:rPr lang="en-US" sz="1500" dirty="0">
                <a:ln w="0"/>
                <a:effectLst>
                  <a:outerShdw blurRad="38100" dist="19050" dir="2700000" algn="tl" rotWithShape="0">
                    <a:schemeClr val="dk1">
                      <a:alpha val="40000"/>
                    </a:schemeClr>
                  </a:outerShdw>
                </a:effectLst>
              </a:rPr>
              <a:t>Pressure Probe</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7DFA7377-8139-5FB3-984B-3F6D5A0186FF}"/>
              </a:ext>
            </a:extLst>
          </p:cNvPr>
          <p:cNvSpPr txBox="1"/>
          <p:nvPr/>
        </p:nvSpPr>
        <p:spPr>
          <a:xfrm>
            <a:off x="1715966" y="2179794"/>
            <a:ext cx="6057249"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Temperature probe- for measuring the temperature.</a:t>
            </a:r>
          </a:p>
        </p:txBody>
      </p:sp>
      <p:sp>
        <p:nvSpPr>
          <p:cNvPr id="19" name="TextBox 18">
            <a:extLst>
              <a:ext uri="{FF2B5EF4-FFF2-40B4-BE49-F238E27FC236}">
                <a16:creationId xmlns:a16="http://schemas.microsoft.com/office/drawing/2014/main" id="{B38BBEFA-0BD0-64FF-9C75-0ACCE4CD879D}"/>
              </a:ext>
            </a:extLst>
          </p:cNvPr>
          <p:cNvSpPr txBox="1"/>
          <p:nvPr/>
        </p:nvSpPr>
        <p:spPr>
          <a:xfrm>
            <a:off x="1715966" y="2682577"/>
            <a:ext cx="6057249" cy="369332"/>
          </a:xfrm>
          <a:prstGeom prst="rect">
            <a:avLst/>
          </a:prstGeom>
          <a:noFill/>
        </p:spPr>
        <p:txBody>
          <a:bodyPr wrap="square">
            <a:spAutoFit/>
          </a:bodyPr>
          <a:lstStyle/>
          <a:p>
            <a:r>
              <a:rPr lang="en-US" sz="1800" dirty="0">
                <a:ln w="0"/>
                <a:solidFill>
                  <a:schemeClr val="accent1"/>
                </a:solidFill>
                <a:effectLst>
                  <a:outerShdw blurRad="38100" dist="25400" dir="5400000" algn="ctr" rotWithShape="0">
                    <a:srgbClr val="6E747A">
                      <a:alpha val="43000"/>
                    </a:srgbClr>
                  </a:outerShdw>
                </a:effectLst>
              </a:rPr>
              <a:t>Handlebar pressure equipment- used to apply pressure</a:t>
            </a:r>
            <a:endParaRPr lang="en-IN" dirty="0"/>
          </a:p>
        </p:txBody>
      </p:sp>
      <p:pic>
        <p:nvPicPr>
          <p:cNvPr id="20" name="Picture 4" descr="A picture containing table, wall, indoor, desk">
            <a:extLst>
              <a:ext uri="{FF2B5EF4-FFF2-40B4-BE49-F238E27FC236}">
                <a16:creationId xmlns:a16="http://schemas.microsoft.com/office/drawing/2014/main" id="{EDA2B5DF-1A5F-5728-CFDA-9850A65AB37B}"/>
              </a:ext>
            </a:extLst>
          </p:cNvPr>
          <p:cNvPicPr>
            <a:picLocks noChangeAspect="1"/>
          </p:cNvPicPr>
          <p:nvPr/>
        </p:nvPicPr>
        <p:blipFill rotWithShape="1">
          <a:blip r:embed="rId2"/>
          <a:srcRect l="50659" t="22203" r="22750" b="65594"/>
          <a:stretch/>
        </p:blipFill>
        <p:spPr>
          <a:xfrm>
            <a:off x="2640097" y="5166594"/>
            <a:ext cx="1710281" cy="1197693"/>
          </a:xfrm>
          <a:prstGeom prst="rect">
            <a:avLst/>
          </a:prstGeom>
        </p:spPr>
      </p:pic>
    </p:spTree>
    <p:extLst>
      <p:ext uri="{BB962C8B-B14F-4D97-AF65-F5344CB8AC3E}">
        <p14:creationId xmlns:p14="http://schemas.microsoft.com/office/powerpoint/2010/main" val="1397706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1DD306-0E67-B8DC-8DAB-610ED2123AFA}"/>
              </a:ext>
            </a:extLst>
          </p:cNvPr>
          <p:cNvSpPr/>
          <p:nvPr/>
        </p:nvSpPr>
        <p:spPr>
          <a:xfrm>
            <a:off x="1640541" y="210986"/>
            <a:ext cx="4139081"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3" name="Rectangle 2">
            <a:extLst>
              <a:ext uri="{FF2B5EF4-FFF2-40B4-BE49-F238E27FC236}">
                <a16:creationId xmlns:a16="http://schemas.microsoft.com/office/drawing/2014/main" id="{89CAAFCD-45ED-63F4-3F93-73241E44064B}"/>
              </a:ext>
            </a:extLst>
          </p:cNvPr>
          <p:cNvSpPr/>
          <p:nvPr/>
        </p:nvSpPr>
        <p:spPr>
          <a:xfrm>
            <a:off x="1635335" y="1353689"/>
            <a:ext cx="4726625"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 Procedure :</a:t>
            </a:r>
          </a:p>
        </p:txBody>
      </p:sp>
      <p:sp>
        <p:nvSpPr>
          <p:cNvPr id="6" name="Rectangle 5">
            <a:extLst>
              <a:ext uri="{FF2B5EF4-FFF2-40B4-BE49-F238E27FC236}">
                <a16:creationId xmlns:a16="http://schemas.microsoft.com/office/drawing/2014/main" id="{3102B434-9C98-EF47-58B0-961C88798224}"/>
              </a:ext>
            </a:extLst>
          </p:cNvPr>
          <p:cNvSpPr/>
          <p:nvPr/>
        </p:nvSpPr>
        <p:spPr>
          <a:xfrm>
            <a:off x="1678121" y="2254054"/>
            <a:ext cx="7541950" cy="2554545"/>
          </a:xfrm>
          <a:prstGeom prst="rect">
            <a:avLst/>
          </a:prstGeom>
          <a:noFill/>
        </p:spPr>
        <p:txBody>
          <a:bodyPr wrap="square" lIns="91440" tIns="45720" rIns="91440" bIns="45720">
            <a:spAutoFit/>
          </a:bodyPr>
          <a:lstStyle/>
          <a:p>
            <a:pPr marL="457200" indent="-457200">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Assembling of cubical mold.</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Slurry preparation by a cement mixer.</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Pour slurry into a greased cubical mold.</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Put the cubes in a steel jar filled with half oil.</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Then seal the jar with a cap and place it in the autoclave machine.</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Give temperature(80 degree </a:t>
            </a:r>
            <a:r>
              <a:rPr lang="en-US" sz="2000" b="0" cap="none" spc="0" dirty="0" err="1">
                <a:ln w="0"/>
                <a:solidFill>
                  <a:schemeClr val="accent1"/>
                </a:solidFill>
                <a:effectLst>
                  <a:outerShdw blurRad="38100" dist="25400" dir="5400000" algn="ctr" rotWithShape="0">
                    <a:srgbClr val="6E747A">
                      <a:alpha val="43000"/>
                    </a:srgbClr>
                  </a:outerShdw>
                </a:effectLst>
              </a:rPr>
              <a:t>celsius</a:t>
            </a:r>
            <a:r>
              <a:rPr lang="en-US" sz="2000" b="0" cap="none" spc="0" dirty="0">
                <a:ln w="0"/>
                <a:solidFill>
                  <a:schemeClr val="accent1"/>
                </a:solidFill>
                <a:effectLst>
                  <a:outerShdw blurRad="38100" dist="25400" dir="5400000" algn="ctr" rotWithShape="0">
                    <a:srgbClr val="6E747A">
                      <a:alpha val="43000"/>
                    </a:srgbClr>
                  </a:outerShdw>
                </a:effectLst>
              </a:rPr>
              <a:t>) and pressure(2000 psi).</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Leave the instrument running for 24 hours.</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Then carefully remove the cubes.</a:t>
            </a:r>
            <a:endParaRPr lang="en-IN" sz="20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5" descr="A picture containing indoor&#10;&#10;Description automatically generated">
            <a:extLst>
              <a:ext uri="{FF2B5EF4-FFF2-40B4-BE49-F238E27FC236}">
                <a16:creationId xmlns:a16="http://schemas.microsoft.com/office/drawing/2014/main" id="{6BECDD16-6AD3-7D26-1D1E-408F583F234E}"/>
              </a:ext>
            </a:extLst>
          </p:cNvPr>
          <p:cNvPicPr>
            <a:picLocks noChangeAspect="1"/>
          </p:cNvPicPr>
          <p:nvPr/>
        </p:nvPicPr>
        <p:blipFill rotWithShape="1">
          <a:blip r:embed="rId2"/>
          <a:srcRect l="562" t="16113" r="45736" b="3594"/>
          <a:stretch/>
        </p:blipFill>
        <p:spPr>
          <a:xfrm>
            <a:off x="2868706" y="4862369"/>
            <a:ext cx="1843328" cy="1786070"/>
          </a:xfrm>
          <a:prstGeom prst="rect">
            <a:avLst/>
          </a:prstGeom>
        </p:spPr>
      </p:pic>
      <p:pic>
        <p:nvPicPr>
          <p:cNvPr id="8" name="Picture 6" descr="A picture containing cement">
            <a:extLst>
              <a:ext uri="{FF2B5EF4-FFF2-40B4-BE49-F238E27FC236}">
                <a16:creationId xmlns:a16="http://schemas.microsoft.com/office/drawing/2014/main" id="{EB779B39-7E77-F0A5-BCE4-DBC4E18BD84C}"/>
              </a:ext>
            </a:extLst>
          </p:cNvPr>
          <p:cNvPicPr>
            <a:picLocks noChangeAspect="1"/>
          </p:cNvPicPr>
          <p:nvPr/>
        </p:nvPicPr>
        <p:blipFill rotWithShape="1">
          <a:blip r:embed="rId3"/>
          <a:srcRect l="24107" t="2276" b="14341"/>
          <a:stretch/>
        </p:blipFill>
        <p:spPr>
          <a:xfrm>
            <a:off x="9471568" y="4580964"/>
            <a:ext cx="1933835" cy="2120147"/>
          </a:xfrm>
          <a:prstGeom prst="rect">
            <a:avLst/>
          </a:prstGeom>
        </p:spPr>
      </p:pic>
      <p:pic>
        <p:nvPicPr>
          <p:cNvPr id="10" name="Picture 9">
            <a:extLst>
              <a:ext uri="{FF2B5EF4-FFF2-40B4-BE49-F238E27FC236}">
                <a16:creationId xmlns:a16="http://schemas.microsoft.com/office/drawing/2014/main" id="{01341CB2-3DAB-566A-A332-435CBCDBC9C8}"/>
              </a:ext>
            </a:extLst>
          </p:cNvPr>
          <p:cNvPicPr>
            <a:picLocks noChangeAspect="1"/>
          </p:cNvPicPr>
          <p:nvPr/>
        </p:nvPicPr>
        <p:blipFill rotWithShape="1">
          <a:blip r:embed="rId4">
            <a:extLst>
              <a:ext uri="{28A0092B-C50C-407E-A947-70E740481C1C}">
                <a14:useLocalDpi xmlns:a14="http://schemas.microsoft.com/office/drawing/2010/main" val="0"/>
              </a:ext>
            </a:extLst>
          </a:blip>
          <a:srcRect l="58799" t="43805" r="2873" b="29427"/>
          <a:stretch/>
        </p:blipFill>
        <p:spPr>
          <a:xfrm>
            <a:off x="6460367" y="4580963"/>
            <a:ext cx="1989009" cy="2120147"/>
          </a:xfrm>
          <a:prstGeom prst="rect">
            <a:avLst/>
          </a:prstGeom>
        </p:spPr>
      </p:pic>
    </p:spTree>
    <p:extLst>
      <p:ext uri="{BB962C8B-B14F-4D97-AF65-F5344CB8AC3E}">
        <p14:creationId xmlns:p14="http://schemas.microsoft.com/office/powerpoint/2010/main" val="2611599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D54A8-857A-F54F-5D45-AA85AD08B5B7}"/>
              </a:ext>
            </a:extLst>
          </p:cNvPr>
          <p:cNvSpPr/>
          <p:nvPr/>
        </p:nvSpPr>
        <p:spPr>
          <a:xfrm>
            <a:off x="1677216" y="1415626"/>
            <a:ext cx="10202122" cy="938719"/>
          </a:xfrm>
          <a:prstGeom prst="rect">
            <a:avLst/>
          </a:prstGeom>
          <a:noFill/>
        </p:spPr>
        <p:txBody>
          <a:bodyPr wrap="square" lIns="91440" tIns="45720" rIns="91440" bIns="45720">
            <a:sp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 HPHT FILTER Press :</a:t>
            </a:r>
          </a:p>
          <a:p>
            <a:r>
              <a:rPr lang="en-US" sz="1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p:txBody>
      </p:sp>
      <p:sp>
        <p:nvSpPr>
          <p:cNvPr id="3" name="Rectangle 2">
            <a:extLst>
              <a:ext uri="{FF2B5EF4-FFF2-40B4-BE49-F238E27FC236}">
                <a16:creationId xmlns:a16="http://schemas.microsoft.com/office/drawing/2014/main" id="{E0A15403-15EB-6CF7-7967-A1C8CF56D89A}"/>
              </a:ext>
            </a:extLst>
          </p:cNvPr>
          <p:cNvSpPr/>
          <p:nvPr/>
        </p:nvSpPr>
        <p:spPr>
          <a:xfrm>
            <a:off x="1677216" y="201206"/>
            <a:ext cx="41024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8" name="Rectangle 7">
            <a:extLst>
              <a:ext uri="{FF2B5EF4-FFF2-40B4-BE49-F238E27FC236}">
                <a16:creationId xmlns:a16="http://schemas.microsoft.com/office/drawing/2014/main" id="{94BFF09E-D0AB-6863-DA5F-CD65226591F6}"/>
              </a:ext>
            </a:extLst>
          </p:cNvPr>
          <p:cNvSpPr/>
          <p:nvPr/>
        </p:nvSpPr>
        <p:spPr>
          <a:xfrm>
            <a:off x="3652357" y="1978221"/>
            <a:ext cx="3125920" cy="323165"/>
          </a:xfrm>
          <a:prstGeom prst="rect">
            <a:avLst/>
          </a:prstGeom>
          <a:noFill/>
        </p:spPr>
        <p:txBody>
          <a:bodyPr wrap="none" lIns="91440" tIns="45720" rIns="91440" bIns="45720">
            <a:spAutoFit/>
          </a:bodyPr>
          <a:lstStyle/>
          <a:p>
            <a:pPr algn="ctr"/>
            <a:r>
              <a:rPr lang="en-US" sz="1500" b="1" i="1" dirty="0">
                <a:ln w="13462">
                  <a:solidFill>
                    <a:schemeClr val="bg1"/>
                  </a:solidFill>
                  <a:prstDash val="solid"/>
                </a:ln>
                <a:solidFill>
                  <a:schemeClr val="tx1">
                    <a:lumMod val="95000"/>
                    <a:lumOff val="5000"/>
                  </a:schemeClr>
                </a:solidFill>
              </a:rPr>
              <a:t>(High Pressure – High Temperature)</a:t>
            </a:r>
            <a:endParaRPr lang="en-US" sz="1500" b="1" i="1" cap="none" spc="0" dirty="0">
              <a:ln w="13462">
                <a:solidFill>
                  <a:schemeClr val="bg1"/>
                </a:solidFill>
                <a:prstDash val="solid"/>
              </a:ln>
              <a:solidFill>
                <a:schemeClr val="tx1">
                  <a:lumMod val="95000"/>
                  <a:lumOff val="5000"/>
                </a:schemeClr>
              </a:solidFill>
            </a:endParaRPr>
          </a:p>
        </p:txBody>
      </p:sp>
      <p:sp>
        <p:nvSpPr>
          <p:cNvPr id="9" name="Rectangle 8">
            <a:extLst>
              <a:ext uri="{FF2B5EF4-FFF2-40B4-BE49-F238E27FC236}">
                <a16:creationId xmlns:a16="http://schemas.microsoft.com/office/drawing/2014/main" id="{F0190285-1ED9-A992-9259-82410C24B321}"/>
              </a:ext>
            </a:extLst>
          </p:cNvPr>
          <p:cNvSpPr/>
          <p:nvPr/>
        </p:nvSpPr>
        <p:spPr>
          <a:xfrm>
            <a:off x="1677216" y="2516269"/>
            <a:ext cx="10417315" cy="1015663"/>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ea typeface="+mn-lt"/>
                <a:cs typeface="+mn-lt"/>
              </a:rPr>
              <a:t> The HPHT filter press drilling fluid test is used for measuring the filtration and filter-cake building properties of the drilling fluid at elevated temperature and pressure. The instrument comprises a mud cell that can be pressurized with back-pressure through valve stems.</a:t>
            </a:r>
            <a:endParaRPr lang="en-IN" sz="2000"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6" descr="A picture containing text, ground&#10;&#10;Description automatically generated">
            <a:extLst>
              <a:ext uri="{FF2B5EF4-FFF2-40B4-BE49-F238E27FC236}">
                <a16:creationId xmlns:a16="http://schemas.microsoft.com/office/drawing/2014/main" id="{32463BD3-DB46-AF49-BC37-49C8797EF948}"/>
              </a:ext>
            </a:extLst>
          </p:cNvPr>
          <p:cNvPicPr>
            <a:picLocks noChangeAspect="1"/>
          </p:cNvPicPr>
          <p:nvPr/>
        </p:nvPicPr>
        <p:blipFill rotWithShape="1">
          <a:blip r:embed="rId2"/>
          <a:srcRect t="4421" r="2720" b="29183"/>
          <a:stretch/>
        </p:blipFill>
        <p:spPr>
          <a:xfrm>
            <a:off x="4150660" y="3693856"/>
            <a:ext cx="3836894" cy="2895203"/>
          </a:xfrm>
          <a:prstGeom prst="rect">
            <a:avLst/>
          </a:prstGeom>
        </p:spPr>
      </p:pic>
    </p:spTree>
    <p:extLst>
      <p:ext uri="{BB962C8B-B14F-4D97-AF65-F5344CB8AC3E}">
        <p14:creationId xmlns:p14="http://schemas.microsoft.com/office/powerpoint/2010/main" val="2416715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B1A810-86CF-D8E3-AF17-8F09F2B4ACE9}"/>
              </a:ext>
            </a:extLst>
          </p:cNvPr>
          <p:cNvSpPr/>
          <p:nvPr/>
        </p:nvSpPr>
        <p:spPr>
          <a:xfrm>
            <a:off x="1312219" y="1398511"/>
            <a:ext cx="11094934" cy="630942"/>
          </a:xfrm>
          <a:prstGeom prst="rect">
            <a:avLst/>
          </a:prstGeom>
          <a:noFill/>
        </p:spPr>
        <p:txBody>
          <a:bodyPr wrap="square" lIns="91440" tIns="45720" rIns="91440" bIns="45720">
            <a:spAutoFit/>
          </a:bodyPr>
          <a:lstStyle/>
          <a:p>
            <a:r>
              <a:rPr lang="en-US" sz="3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HANDLING EQUIPMENT FOR HPHT FILTER TEST</a:t>
            </a:r>
          </a:p>
        </p:txBody>
      </p:sp>
      <p:sp>
        <p:nvSpPr>
          <p:cNvPr id="3" name="Rectangle 2">
            <a:extLst>
              <a:ext uri="{FF2B5EF4-FFF2-40B4-BE49-F238E27FC236}">
                <a16:creationId xmlns:a16="http://schemas.microsoft.com/office/drawing/2014/main" id="{6083A883-0EE0-A910-6892-BC650A9D46B8}"/>
              </a:ext>
            </a:extLst>
          </p:cNvPr>
          <p:cNvSpPr/>
          <p:nvPr/>
        </p:nvSpPr>
        <p:spPr>
          <a:xfrm>
            <a:off x="1677216" y="202021"/>
            <a:ext cx="41024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pic>
        <p:nvPicPr>
          <p:cNvPr id="7" name="Picture 6" descr="A picture containing text, ground&#10;&#10;Description automatically generated">
            <a:extLst>
              <a:ext uri="{FF2B5EF4-FFF2-40B4-BE49-F238E27FC236}">
                <a16:creationId xmlns:a16="http://schemas.microsoft.com/office/drawing/2014/main" id="{DD3CD54E-970E-1659-451F-65EA0B845C10}"/>
              </a:ext>
            </a:extLst>
          </p:cNvPr>
          <p:cNvPicPr>
            <a:picLocks noChangeAspect="1"/>
          </p:cNvPicPr>
          <p:nvPr/>
        </p:nvPicPr>
        <p:blipFill rotWithShape="1">
          <a:blip r:embed="rId2"/>
          <a:srcRect l="29054" t="64912" r="22159" b="18482"/>
          <a:stretch/>
        </p:blipFill>
        <p:spPr>
          <a:xfrm>
            <a:off x="9479730" y="5535696"/>
            <a:ext cx="1595718" cy="959224"/>
          </a:xfrm>
          <a:prstGeom prst="rect">
            <a:avLst/>
          </a:prstGeom>
        </p:spPr>
      </p:pic>
      <p:pic>
        <p:nvPicPr>
          <p:cNvPr id="8" name="Picture 6" descr="A picture containing text, ground&#10;&#10;Description automatically generated">
            <a:extLst>
              <a:ext uri="{FF2B5EF4-FFF2-40B4-BE49-F238E27FC236}">
                <a16:creationId xmlns:a16="http://schemas.microsoft.com/office/drawing/2014/main" id="{BEEEDB5B-7B6C-A6BE-6F76-A000DC84E2DA}"/>
              </a:ext>
            </a:extLst>
          </p:cNvPr>
          <p:cNvPicPr>
            <a:picLocks noChangeAspect="1"/>
          </p:cNvPicPr>
          <p:nvPr/>
        </p:nvPicPr>
        <p:blipFill rotWithShape="1">
          <a:blip r:embed="rId2"/>
          <a:srcRect l="19734" t="75258" r="-2761" b="2114"/>
          <a:stretch/>
        </p:blipFill>
        <p:spPr>
          <a:xfrm>
            <a:off x="6069104" y="5535696"/>
            <a:ext cx="2715615" cy="959223"/>
          </a:xfrm>
          <a:prstGeom prst="rect">
            <a:avLst/>
          </a:prstGeom>
        </p:spPr>
      </p:pic>
      <p:pic>
        <p:nvPicPr>
          <p:cNvPr id="9" name="Picture 6" descr="A picture containing text, ground&#10;&#10;Description automatically generated">
            <a:extLst>
              <a:ext uri="{FF2B5EF4-FFF2-40B4-BE49-F238E27FC236}">
                <a16:creationId xmlns:a16="http://schemas.microsoft.com/office/drawing/2014/main" id="{CE3A0A01-E6C2-8B9C-2DA5-F26E3E586EB8}"/>
              </a:ext>
            </a:extLst>
          </p:cNvPr>
          <p:cNvPicPr>
            <a:picLocks noChangeAspect="1"/>
          </p:cNvPicPr>
          <p:nvPr/>
        </p:nvPicPr>
        <p:blipFill rotWithShape="1">
          <a:blip r:embed="rId2"/>
          <a:srcRect l="39468" t="39199" r="38331" b="36269"/>
          <a:stretch/>
        </p:blipFill>
        <p:spPr>
          <a:xfrm>
            <a:off x="3460377" y="5535696"/>
            <a:ext cx="1416424" cy="1039906"/>
          </a:xfrm>
          <a:prstGeom prst="rect">
            <a:avLst/>
          </a:prstGeom>
        </p:spPr>
      </p:pic>
      <p:sp>
        <p:nvSpPr>
          <p:cNvPr id="10" name="Rectangle 9">
            <a:extLst>
              <a:ext uri="{FF2B5EF4-FFF2-40B4-BE49-F238E27FC236}">
                <a16:creationId xmlns:a16="http://schemas.microsoft.com/office/drawing/2014/main" id="{692D8F93-DC4F-E170-BCFB-A21095D11A98}"/>
              </a:ext>
            </a:extLst>
          </p:cNvPr>
          <p:cNvSpPr/>
          <p:nvPr/>
        </p:nvSpPr>
        <p:spPr>
          <a:xfrm>
            <a:off x="3674447" y="6534835"/>
            <a:ext cx="988284" cy="323165"/>
          </a:xfrm>
          <a:prstGeom prst="rect">
            <a:avLst/>
          </a:prstGeom>
          <a:noFill/>
        </p:spPr>
        <p:txBody>
          <a:bodyPr wrap="none" lIns="91440" tIns="45720" rIns="91440" bIns="45720">
            <a:spAutoFit/>
          </a:bodyPr>
          <a:lstStyle/>
          <a:p>
            <a:pPr algn="ctr"/>
            <a:r>
              <a:rPr lang="en-US" sz="1500" dirty="0">
                <a:ln w="0"/>
                <a:effectLst>
                  <a:outerShdw blurRad="38100" dist="19050" dir="2700000" algn="tl" rotWithShape="0">
                    <a:schemeClr val="dk1">
                      <a:alpha val="40000"/>
                    </a:schemeClr>
                  </a:outerShdw>
                </a:effectLst>
              </a:rPr>
              <a:t>HPHT Cell</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124495F4-E09E-3FFD-FE77-A2B8217206AA}"/>
              </a:ext>
            </a:extLst>
          </p:cNvPr>
          <p:cNvSpPr/>
          <p:nvPr/>
        </p:nvSpPr>
        <p:spPr>
          <a:xfrm>
            <a:off x="6505220" y="6494919"/>
            <a:ext cx="1599862" cy="323165"/>
          </a:xfrm>
          <a:prstGeom prst="rect">
            <a:avLst/>
          </a:prstGeom>
          <a:noFill/>
        </p:spPr>
        <p:txBody>
          <a:bodyPr wrap="none" lIns="91440" tIns="45720" rIns="91440" bIns="45720">
            <a:spAutoFit/>
          </a:bodyPr>
          <a:lstStyle/>
          <a:p>
            <a:pPr algn="ctr"/>
            <a:r>
              <a:rPr lang="en-US" sz="1500" dirty="0">
                <a:ln w="0"/>
                <a:effectLst>
                  <a:outerShdw blurRad="38100" dist="19050" dir="2700000" algn="tl" rotWithShape="0">
                    <a:schemeClr val="dk1">
                      <a:alpha val="40000"/>
                    </a:schemeClr>
                  </a:outerShdw>
                </a:effectLst>
              </a:rPr>
              <a:t>Cap Removal Tool</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4D93F6BF-03B6-E997-CF24-BD9B995ABEDF}"/>
              </a:ext>
            </a:extLst>
          </p:cNvPr>
          <p:cNvSpPr txBox="1"/>
          <p:nvPr/>
        </p:nvSpPr>
        <p:spPr>
          <a:xfrm>
            <a:off x="9015806" y="6494919"/>
            <a:ext cx="2523565" cy="323165"/>
          </a:xfrm>
          <a:prstGeom prst="rect">
            <a:avLst/>
          </a:prstGeom>
          <a:noFill/>
        </p:spPr>
        <p:txBody>
          <a:bodyPr wrap="square">
            <a:spAutoFit/>
          </a:bodyPr>
          <a:lstStyle/>
          <a:p>
            <a:pPr algn="ctr"/>
            <a:r>
              <a:rPr lang="en-US" sz="1500" dirty="0">
                <a:ln w="0"/>
                <a:effectLst>
                  <a:outerShdw blurRad="38100" dist="19050" dir="2700000" algn="tl" rotWithShape="0">
                    <a:schemeClr val="dk1">
                      <a:alpha val="40000"/>
                    </a:schemeClr>
                  </a:outerShdw>
                </a:effectLst>
              </a:rPr>
              <a:t>Cap Carrying Tool</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5908E0F1-AA31-3477-D246-F5D1B3A55D21}"/>
              </a:ext>
            </a:extLst>
          </p:cNvPr>
          <p:cNvSpPr txBox="1"/>
          <p:nvPr/>
        </p:nvSpPr>
        <p:spPr>
          <a:xfrm>
            <a:off x="1560941" y="3259742"/>
            <a:ext cx="7592023" cy="369332"/>
          </a:xfrm>
          <a:prstGeom prst="rect">
            <a:avLst/>
          </a:prstGeom>
          <a:noFill/>
        </p:spPr>
        <p:txBody>
          <a:bodyPr wrap="square">
            <a:spAutoFit/>
          </a:bodyPr>
          <a:lstStyle/>
          <a:p>
            <a:pPr>
              <a:buClr>
                <a:srgbClr val="1287C3"/>
              </a:buClr>
            </a:pPr>
            <a:r>
              <a:rPr lang="en-US" sz="1800" b="0" cap="none" spc="0" dirty="0">
                <a:ln w="0"/>
                <a:solidFill>
                  <a:schemeClr val="accent1"/>
                </a:solidFill>
                <a:effectLst>
                  <a:outerShdw blurRad="38100" dist="25400" dir="5400000" algn="ctr" rotWithShape="0">
                    <a:srgbClr val="6E747A">
                      <a:alpha val="43000"/>
                    </a:srgbClr>
                  </a:outerShdw>
                </a:effectLst>
              </a:rPr>
              <a:t>Pressurized gas cylinder- used to apply required pressure for the test.</a:t>
            </a:r>
          </a:p>
        </p:txBody>
      </p:sp>
      <p:sp>
        <p:nvSpPr>
          <p:cNvPr id="19" name="TextBox 18">
            <a:extLst>
              <a:ext uri="{FF2B5EF4-FFF2-40B4-BE49-F238E27FC236}">
                <a16:creationId xmlns:a16="http://schemas.microsoft.com/office/drawing/2014/main" id="{657BD915-B427-23D9-4C5C-E411127F37EA}"/>
              </a:ext>
            </a:extLst>
          </p:cNvPr>
          <p:cNvSpPr txBox="1"/>
          <p:nvPr/>
        </p:nvSpPr>
        <p:spPr>
          <a:xfrm>
            <a:off x="1560943" y="3679286"/>
            <a:ext cx="6203576" cy="369332"/>
          </a:xfrm>
          <a:prstGeom prst="rect">
            <a:avLst/>
          </a:prstGeom>
          <a:noFill/>
        </p:spPr>
        <p:txBody>
          <a:bodyPr wrap="square">
            <a:spAutoFit/>
          </a:bodyPr>
          <a:lstStyle/>
          <a:p>
            <a:pPr>
              <a:buClr>
                <a:srgbClr val="1287C3"/>
              </a:buClr>
            </a:pPr>
            <a:r>
              <a:rPr lang="en-US" sz="1800" b="0" cap="none" spc="0" dirty="0">
                <a:ln w="0"/>
                <a:solidFill>
                  <a:schemeClr val="accent1"/>
                </a:solidFill>
                <a:effectLst>
                  <a:outerShdw blurRad="38100" dist="25400" dir="5400000" algn="ctr" rotWithShape="0">
                    <a:srgbClr val="6E747A">
                      <a:alpha val="43000"/>
                    </a:srgbClr>
                  </a:outerShdw>
                </a:effectLst>
              </a:rPr>
              <a:t>Measuring tube- used to measure the filtrate volume.</a:t>
            </a:r>
          </a:p>
        </p:txBody>
      </p:sp>
      <p:sp>
        <p:nvSpPr>
          <p:cNvPr id="21" name="TextBox 20">
            <a:extLst>
              <a:ext uri="{FF2B5EF4-FFF2-40B4-BE49-F238E27FC236}">
                <a16:creationId xmlns:a16="http://schemas.microsoft.com/office/drawing/2014/main" id="{4362E2CB-D3C8-186D-6188-8B14A9C4F817}"/>
              </a:ext>
            </a:extLst>
          </p:cNvPr>
          <p:cNvSpPr txBox="1"/>
          <p:nvPr/>
        </p:nvSpPr>
        <p:spPr>
          <a:xfrm>
            <a:off x="1560941" y="4115047"/>
            <a:ext cx="10045511" cy="369332"/>
          </a:xfrm>
          <a:prstGeom prst="rect">
            <a:avLst/>
          </a:prstGeom>
          <a:noFill/>
        </p:spPr>
        <p:txBody>
          <a:bodyPr wrap="square">
            <a:spAutoFit/>
          </a:bodyPr>
          <a:lstStyle/>
          <a:p>
            <a:pPr>
              <a:buClr>
                <a:srgbClr val="1287C3"/>
              </a:buClr>
            </a:pPr>
            <a:r>
              <a:rPr lang="en-US" sz="1800" b="0" cap="none" spc="0" dirty="0">
                <a:ln w="0"/>
                <a:solidFill>
                  <a:schemeClr val="accent1"/>
                </a:solidFill>
                <a:effectLst>
                  <a:outerShdw blurRad="38100" dist="25400" dir="5400000" algn="ctr" rotWithShape="0">
                    <a:srgbClr val="6E747A">
                      <a:alpha val="43000"/>
                    </a:srgbClr>
                  </a:outerShdw>
                </a:effectLst>
              </a:rPr>
              <a:t>Cell carrying tool- used to move cell from one place to another place.</a:t>
            </a:r>
          </a:p>
        </p:txBody>
      </p:sp>
      <p:sp>
        <p:nvSpPr>
          <p:cNvPr id="23" name="TextBox 22">
            <a:extLst>
              <a:ext uri="{FF2B5EF4-FFF2-40B4-BE49-F238E27FC236}">
                <a16:creationId xmlns:a16="http://schemas.microsoft.com/office/drawing/2014/main" id="{A58D272F-B80E-CCAC-0F29-C6FF61737CC9}"/>
              </a:ext>
            </a:extLst>
          </p:cNvPr>
          <p:cNvSpPr txBox="1"/>
          <p:nvPr/>
        </p:nvSpPr>
        <p:spPr>
          <a:xfrm>
            <a:off x="1560941" y="4560517"/>
            <a:ext cx="9007629" cy="369332"/>
          </a:xfrm>
          <a:prstGeom prst="rect">
            <a:avLst/>
          </a:prstGeom>
          <a:noFill/>
        </p:spPr>
        <p:txBody>
          <a:bodyPr wrap="square">
            <a:spAutoFit/>
          </a:bodyPr>
          <a:lstStyle/>
          <a:p>
            <a:pPr>
              <a:buClr>
                <a:srgbClr val="1287C3"/>
              </a:buClr>
            </a:pPr>
            <a:r>
              <a:rPr lang="en-US" sz="1800" b="0" cap="none" spc="0" dirty="0">
                <a:ln w="0"/>
                <a:solidFill>
                  <a:schemeClr val="accent1"/>
                </a:solidFill>
                <a:effectLst>
                  <a:outerShdw blurRad="38100" dist="25400" dir="5400000" algn="ctr" rotWithShape="0">
                    <a:srgbClr val="6E747A">
                      <a:alpha val="43000"/>
                    </a:srgbClr>
                  </a:outerShdw>
                </a:effectLst>
              </a:rPr>
              <a:t>Cap removal tool- used to remove the cap of the cell after doing the experiment.</a:t>
            </a:r>
            <a:endParaRPr lang="en-IN" sz="1800" b="0" cap="none" spc="0" dirty="0">
              <a:ln w="0"/>
              <a:solidFill>
                <a:schemeClr val="accent1"/>
              </a:solidFill>
              <a:effectLst>
                <a:outerShdw blurRad="38100" dist="25400" dir="5400000" algn="ctr" rotWithShape="0">
                  <a:srgbClr val="6E747A">
                    <a:alpha val="43000"/>
                  </a:srgbClr>
                </a:outerShdw>
              </a:effectLst>
            </a:endParaRPr>
          </a:p>
        </p:txBody>
      </p:sp>
      <p:sp>
        <p:nvSpPr>
          <p:cNvPr id="24" name="TextBox 23">
            <a:extLst>
              <a:ext uri="{FF2B5EF4-FFF2-40B4-BE49-F238E27FC236}">
                <a16:creationId xmlns:a16="http://schemas.microsoft.com/office/drawing/2014/main" id="{0EA142B9-1D77-105A-9E22-B8D378FB5791}"/>
              </a:ext>
            </a:extLst>
          </p:cNvPr>
          <p:cNvSpPr txBox="1"/>
          <p:nvPr/>
        </p:nvSpPr>
        <p:spPr>
          <a:xfrm>
            <a:off x="1560941" y="2830343"/>
            <a:ext cx="9869057" cy="369332"/>
          </a:xfrm>
          <a:prstGeom prst="rect">
            <a:avLst/>
          </a:prstGeom>
          <a:noFill/>
        </p:spPr>
        <p:txBody>
          <a:bodyPr wrap="square">
            <a:spAutoFit/>
          </a:bodyPr>
          <a:lstStyle/>
          <a:p>
            <a:r>
              <a:rPr lang="en-US" sz="1800" b="0" cap="none" spc="0" dirty="0">
                <a:ln w="0"/>
                <a:solidFill>
                  <a:schemeClr val="accent1"/>
                </a:solidFill>
                <a:effectLst>
                  <a:outerShdw blurRad="38100" dist="25400" dir="5400000" algn="ctr" rotWithShape="0">
                    <a:srgbClr val="6E747A">
                      <a:alpha val="43000"/>
                    </a:srgbClr>
                  </a:outerShdw>
                </a:effectLst>
              </a:rPr>
              <a:t>HPHT Cell- cylindrical vessel where cement slurry is kept for filtration test.</a:t>
            </a:r>
          </a:p>
        </p:txBody>
      </p:sp>
      <p:pic>
        <p:nvPicPr>
          <p:cNvPr id="2050" name="Picture 2" descr="Image result for N2 gas cylinder">
            <a:extLst>
              <a:ext uri="{FF2B5EF4-FFF2-40B4-BE49-F238E27FC236}">
                <a16:creationId xmlns:a16="http://schemas.microsoft.com/office/drawing/2014/main" id="{8BE22D98-09E7-704A-42DB-DF9DE6AC1E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01" r="29934"/>
          <a:stretch/>
        </p:blipFill>
        <p:spPr bwMode="auto">
          <a:xfrm>
            <a:off x="10488706" y="2373684"/>
            <a:ext cx="1117746" cy="24955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BEE9639-C53B-E868-C33D-7D3C0E555859}"/>
              </a:ext>
            </a:extLst>
          </p:cNvPr>
          <p:cNvSpPr txBox="1"/>
          <p:nvPr/>
        </p:nvSpPr>
        <p:spPr>
          <a:xfrm>
            <a:off x="9813665" y="4890839"/>
            <a:ext cx="2523565" cy="323165"/>
          </a:xfrm>
          <a:prstGeom prst="rect">
            <a:avLst/>
          </a:prstGeom>
          <a:noFill/>
        </p:spPr>
        <p:txBody>
          <a:bodyPr wrap="square">
            <a:spAutoFit/>
          </a:bodyPr>
          <a:lstStyle/>
          <a:p>
            <a:pPr algn="ctr"/>
            <a:r>
              <a:rPr lang="en-US" sz="1500" b="0" cap="none" spc="0" dirty="0">
                <a:ln w="0"/>
                <a:solidFill>
                  <a:schemeClr val="tx1"/>
                </a:solidFill>
                <a:effectLst>
                  <a:outerShdw blurRad="38100" dist="19050" dir="2700000" algn="tl" rotWithShape="0">
                    <a:schemeClr val="dk1">
                      <a:alpha val="40000"/>
                    </a:schemeClr>
                  </a:outerShdw>
                </a:effectLst>
              </a:rPr>
              <a:t>Ga</a:t>
            </a:r>
            <a:r>
              <a:rPr lang="en-US" sz="1500" dirty="0">
                <a:ln w="0"/>
                <a:effectLst>
                  <a:outerShdw blurRad="38100" dist="19050" dir="2700000" algn="tl" rotWithShape="0">
                    <a:schemeClr val="dk1">
                      <a:alpha val="40000"/>
                    </a:schemeClr>
                  </a:outerShdw>
                </a:effectLst>
              </a:rPr>
              <a:t>s Cylinder </a:t>
            </a:r>
            <a:endParaRPr lang="en-US" sz="15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62776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BE3B8-724D-B15C-7003-DF72ED00CFB0}"/>
              </a:ext>
            </a:extLst>
          </p:cNvPr>
          <p:cNvSpPr/>
          <p:nvPr/>
        </p:nvSpPr>
        <p:spPr>
          <a:xfrm>
            <a:off x="1677216" y="202021"/>
            <a:ext cx="41024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Continued….</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5" name="Rectangle 4">
            <a:extLst>
              <a:ext uri="{FF2B5EF4-FFF2-40B4-BE49-F238E27FC236}">
                <a16:creationId xmlns:a16="http://schemas.microsoft.com/office/drawing/2014/main" id="{67419AA6-1501-429A-6708-3635D8F3E809}"/>
              </a:ext>
            </a:extLst>
          </p:cNvPr>
          <p:cNvSpPr/>
          <p:nvPr/>
        </p:nvSpPr>
        <p:spPr>
          <a:xfrm>
            <a:off x="1677216" y="1344724"/>
            <a:ext cx="4684744"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 Procedure :</a:t>
            </a:r>
          </a:p>
        </p:txBody>
      </p:sp>
      <p:sp>
        <p:nvSpPr>
          <p:cNvPr id="8" name="Rectangle 7">
            <a:extLst>
              <a:ext uri="{FF2B5EF4-FFF2-40B4-BE49-F238E27FC236}">
                <a16:creationId xmlns:a16="http://schemas.microsoft.com/office/drawing/2014/main" id="{E8D70F7F-8D11-B9F6-D2FA-C4919515CFFC}"/>
              </a:ext>
            </a:extLst>
          </p:cNvPr>
          <p:cNvSpPr/>
          <p:nvPr/>
        </p:nvSpPr>
        <p:spPr>
          <a:xfrm>
            <a:off x="1677216" y="2250846"/>
            <a:ext cx="7037504" cy="2554545"/>
          </a:xfrm>
          <a:prstGeom prst="rect">
            <a:avLst/>
          </a:prstGeom>
          <a:noFill/>
        </p:spPr>
        <p:txBody>
          <a:bodyPr wrap="none" lIns="91440" tIns="45720" rIns="91440" bIns="45720">
            <a:spAutoFit/>
          </a:bodyPr>
          <a:lstStyle/>
          <a:p>
            <a:pPr marL="457200" indent="-457200">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Assemble the cell properly.</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Prepare cement slurry by using a cement mixer.</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Pour cement slurry into the cell.</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Then close the cell tightly with screws.</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Set the temperature of the HPHT setup at 80-degree </a:t>
            </a:r>
            <a:r>
              <a:rPr lang="en-US" sz="2000" b="0" cap="none" spc="0" dirty="0" err="1">
                <a:ln w="0"/>
                <a:solidFill>
                  <a:schemeClr val="accent1"/>
                </a:solidFill>
                <a:effectLst>
                  <a:outerShdw blurRad="38100" dist="25400" dir="5400000" algn="ctr" rotWithShape="0">
                    <a:srgbClr val="6E747A">
                      <a:alpha val="43000"/>
                    </a:srgbClr>
                  </a:outerShdw>
                </a:effectLst>
              </a:rPr>
              <a:t>celsius</a:t>
            </a:r>
            <a:r>
              <a:rPr lang="en-US" sz="2000" b="0" cap="none" spc="0" dirty="0">
                <a:ln w="0"/>
                <a:solidFill>
                  <a:schemeClr val="accent1"/>
                </a:solidFill>
                <a:effectLst>
                  <a:outerShdw blurRad="38100" dist="25400" dir="5400000" algn="ctr" rotWithShape="0">
                    <a:srgbClr val="6E747A">
                      <a:alpha val="43000"/>
                    </a:srgbClr>
                  </a:outerShdw>
                </a:effectLst>
              </a:rPr>
              <a:t>.</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Place the cell in the HPHT set-up.</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Connect the pressure line to the cell at 500 psi.</a:t>
            </a:r>
          </a:p>
          <a:p>
            <a:pPr marL="457200" indent="-457200">
              <a:buClr>
                <a:srgbClr val="1287C3"/>
              </a:buClr>
              <a:buAutoNum type="arabicPeriod"/>
            </a:pPr>
            <a:r>
              <a:rPr lang="en-US" sz="2000" b="0" cap="none" spc="0" dirty="0">
                <a:ln w="0"/>
                <a:solidFill>
                  <a:schemeClr val="accent1"/>
                </a:solidFill>
                <a:effectLst>
                  <a:outerShdw blurRad="38100" dist="25400" dir="5400000" algn="ctr" rotWithShape="0">
                    <a:srgbClr val="6E747A">
                      <a:alpha val="43000"/>
                    </a:srgbClr>
                  </a:outerShdw>
                </a:effectLst>
              </a:rPr>
              <a:t>Start taking the reading till API time of 30 minutes.</a:t>
            </a:r>
            <a:endParaRPr lang="en-IN" sz="2000" b="0" cap="none" spc="0" dirty="0">
              <a:ln w="0"/>
              <a:solidFill>
                <a:schemeClr val="accent1"/>
              </a:solidFill>
              <a:effectLst>
                <a:outerShdw blurRad="38100" dist="25400" dir="5400000" algn="ctr" rotWithShape="0">
                  <a:srgbClr val="6E747A">
                    <a:alpha val="43000"/>
                  </a:srgbClr>
                </a:outerShdw>
              </a:effectLst>
            </a:endParaRPr>
          </a:p>
        </p:txBody>
      </p:sp>
      <p:pic>
        <p:nvPicPr>
          <p:cNvPr id="9" name="Picture 9" descr="A picture containing text, indoor, desk, items&#10;&#10;Description automatically generated">
            <a:extLst>
              <a:ext uri="{FF2B5EF4-FFF2-40B4-BE49-F238E27FC236}">
                <a16:creationId xmlns:a16="http://schemas.microsoft.com/office/drawing/2014/main" id="{88A95801-18C8-9017-E755-3C34AFAA2A3B}"/>
              </a:ext>
            </a:extLst>
          </p:cNvPr>
          <p:cNvPicPr>
            <a:picLocks noChangeAspect="1"/>
          </p:cNvPicPr>
          <p:nvPr/>
        </p:nvPicPr>
        <p:blipFill rotWithShape="1">
          <a:blip r:embed="rId2"/>
          <a:srcRect b="16090"/>
          <a:stretch/>
        </p:blipFill>
        <p:spPr>
          <a:xfrm>
            <a:off x="8714720" y="4096831"/>
            <a:ext cx="3259015" cy="2438003"/>
          </a:xfrm>
          <a:prstGeom prst="rect">
            <a:avLst/>
          </a:prstGeom>
        </p:spPr>
      </p:pic>
      <p:pic>
        <p:nvPicPr>
          <p:cNvPr id="1026" name="Picture 2" descr="See the source image">
            <a:extLst>
              <a:ext uri="{FF2B5EF4-FFF2-40B4-BE49-F238E27FC236}">
                <a16:creationId xmlns:a16="http://schemas.microsoft.com/office/drawing/2014/main" id="{353B7413-F438-2E67-75A2-0DDF594706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00" t="5359" r="24936"/>
          <a:stretch/>
        </p:blipFill>
        <p:spPr bwMode="auto">
          <a:xfrm>
            <a:off x="6096000" y="4849907"/>
            <a:ext cx="1371600" cy="171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 measring cylinder in lab with yellow liquid">
            <a:extLst>
              <a:ext uri="{FF2B5EF4-FFF2-40B4-BE49-F238E27FC236}">
                <a16:creationId xmlns:a16="http://schemas.microsoft.com/office/drawing/2014/main" id="{6F6024DE-FD46-80E9-F65B-6670567E2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610" y="5011272"/>
            <a:ext cx="1701613" cy="15508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D56BBD9-1827-B19D-CC6E-5C74F63982E6}"/>
              </a:ext>
            </a:extLst>
          </p:cNvPr>
          <p:cNvSpPr/>
          <p:nvPr/>
        </p:nvSpPr>
        <p:spPr>
          <a:xfrm>
            <a:off x="6285509" y="6562165"/>
            <a:ext cx="992579" cy="323165"/>
          </a:xfrm>
          <a:prstGeom prst="rect">
            <a:avLst/>
          </a:prstGeom>
          <a:noFill/>
        </p:spPr>
        <p:txBody>
          <a:bodyPr wrap="none" lIns="91440" tIns="45720" rIns="91440" bIns="45720">
            <a:spAutoFit/>
          </a:bodyPr>
          <a:lstStyle/>
          <a:p>
            <a:pPr algn="ctr"/>
            <a:r>
              <a:rPr lang="en-US" sz="1500" b="0" cap="none" spc="0" dirty="0">
                <a:ln w="0"/>
                <a:solidFill>
                  <a:schemeClr val="tx1"/>
                </a:solidFill>
                <a:effectLst>
                  <a:outerShdw blurRad="38100" dist="19050" dir="2700000" algn="tl" rotWithShape="0">
                    <a:schemeClr val="dk1">
                      <a:alpha val="40000"/>
                    </a:schemeClr>
                  </a:outerShdw>
                </a:effectLst>
              </a:rPr>
              <a:t>Spud Loss</a:t>
            </a:r>
          </a:p>
        </p:txBody>
      </p:sp>
      <p:sp>
        <p:nvSpPr>
          <p:cNvPr id="11" name="Rectangle 10">
            <a:extLst>
              <a:ext uri="{FF2B5EF4-FFF2-40B4-BE49-F238E27FC236}">
                <a16:creationId xmlns:a16="http://schemas.microsoft.com/office/drawing/2014/main" id="{6921558B-DAB8-4F7A-0373-18C5A3D8130D}"/>
              </a:ext>
            </a:extLst>
          </p:cNvPr>
          <p:cNvSpPr/>
          <p:nvPr/>
        </p:nvSpPr>
        <p:spPr>
          <a:xfrm>
            <a:off x="2936780" y="6534835"/>
            <a:ext cx="1963271" cy="323165"/>
          </a:xfrm>
          <a:prstGeom prst="rect">
            <a:avLst/>
          </a:prstGeom>
          <a:noFill/>
        </p:spPr>
        <p:txBody>
          <a:bodyPr wrap="square" lIns="91440" tIns="45720" rIns="91440" bIns="45720">
            <a:spAutoFit/>
          </a:bodyPr>
          <a:lstStyle/>
          <a:p>
            <a:pPr algn="ctr"/>
            <a:r>
              <a:rPr lang="en-US" sz="1500" dirty="0">
                <a:ln w="0"/>
                <a:effectLst>
                  <a:outerShdw blurRad="38100" dist="19050" dir="2700000" algn="tl" rotWithShape="0">
                    <a:schemeClr val="dk1">
                      <a:alpha val="40000"/>
                    </a:schemeClr>
                  </a:outerShdw>
                </a:effectLst>
              </a:rPr>
              <a:t>Measuring Cylinder </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BD7C6004-45C4-E546-99E2-C75142A51E49}"/>
              </a:ext>
            </a:extLst>
          </p:cNvPr>
          <p:cNvSpPr/>
          <p:nvPr/>
        </p:nvSpPr>
        <p:spPr>
          <a:xfrm>
            <a:off x="9890463" y="6534834"/>
            <a:ext cx="1151662" cy="323165"/>
          </a:xfrm>
          <a:prstGeom prst="rect">
            <a:avLst/>
          </a:prstGeom>
          <a:noFill/>
        </p:spPr>
        <p:txBody>
          <a:bodyPr wrap="none" lIns="91440" tIns="45720" rIns="91440" bIns="45720">
            <a:spAutoFit/>
          </a:bodyPr>
          <a:lstStyle/>
          <a:p>
            <a:pPr algn="ctr"/>
            <a:r>
              <a:rPr lang="en-US" sz="1500" dirty="0">
                <a:ln w="0"/>
                <a:effectLst>
                  <a:outerShdw blurRad="38100" dist="19050" dir="2700000" algn="tl" rotWithShape="0">
                    <a:schemeClr val="dk1">
                      <a:alpha val="40000"/>
                    </a:schemeClr>
                  </a:outerShdw>
                </a:effectLst>
              </a:rPr>
              <a:t>Accessories </a:t>
            </a:r>
            <a:endParaRPr lang="en-US" sz="15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5099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959EDC-F534-ED81-95B6-2AB070C97F46}"/>
              </a:ext>
            </a:extLst>
          </p:cNvPr>
          <p:cNvSpPr/>
          <p:nvPr/>
        </p:nvSpPr>
        <p:spPr>
          <a:xfrm>
            <a:off x="1756791" y="85480"/>
            <a:ext cx="717055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Additional Equipment :</a:t>
            </a:r>
            <a:endPar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3" name="Rectangle 2">
            <a:extLst>
              <a:ext uri="{FF2B5EF4-FFF2-40B4-BE49-F238E27FC236}">
                <a16:creationId xmlns:a16="http://schemas.microsoft.com/office/drawing/2014/main" id="{FC4C26D1-EE4F-5F1E-1367-A97E90102B14}"/>
              </a:ext>
            </a:extLst>
          </p:cNvPr>
          <p:cNvSpPr/>
          <p:nvPr/>
        </p:nvSpPr>
        <p:spPr>
          <a:xfrm>
            <a:off x="1756790" y="1236423"/>
            <a:ext cx="4964051" cy="707886"/>
          </a:xfrm>
          <a:prstGeom prst="rect">
            <a:avLst/>
          </a:prstGeom>
          <a:noFill/>
        </p:spPr>
        <p:txBody>
          <a:bodyPr wrap="none" lIns="91440" tIns="45720" rIns="91440" bIns="45720">
            <a:spAutoFit/>
          </a:bodyPr>
          <a:lstStyle/>
          <a:p>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Cement Slurry Mixer :</a:t>
            </a:r>
          </a:p>
        </p:txBody>
      </p:sp>
      <p:sp>
        <p:nvSpPr>
          <p:cNvPr id="6" name="Rectangle 5">
            <a:extLst>
              <a:ext uri="{FF2B5EF4-FFF2-40B4-BE49-F238E27FC236}">
                <a16:creationId xmlns:a16="http://schemas.microsoft.com/office/drawing/2014/main" id="{D40B81BE-7828-3621-504D-A288D2736E84}"/>
              </a:ext>
            </a:extLst>
          </p:cNvPr>
          <p:cNvSpPr/>
          <p:nvPr/>
        </p:nvSpPr>
        <p:spPr>
          <a:xfrm>
            <a:off x="1756790" y="2034679"/>
            <a:ext cx="10448643" cy="1323439"/>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First, pour water into the mixer and start adding the cement appropriately.</a:t>
            </a:r>
          </a:p>
          <a:p>
            <a:endParaRPr lang="en-US" sz="2000" b="0" cap="none" spc="0" dirty="0">
              <a:ln w="0"/>
              <a:solidFill>
                <a:schemeClr val="tx1"/>
              </a:solidFill>
              <a:effectLst>
                <a:outerShdw blurRad="38100" dist="19050" dir="2700000" algn="tl" rotWithShape="0">
                  <a:schemeClr val="dk1">
                    <a:alpha val="40000"/>
                  </a:schemeClr>
                </a:outerShdw>
              </a:effectLst>
            </a:endParaRP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ndParaRPr>
          </a:p>
          <a:p>
            <a:pPr>
              <a:buClr>
                <a:srgbClr val="1287C3"/>
              </a:buClr>
            </a:pP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descr="A picture containing indoor, blender, kitchen appliance&#10;&#10;Description automatically generated">
            <a:extLst>
              <a:ext uri="{FF2B5EF4-FFF2-40B4-BE49-F238E27FC236}">
                <a16:creationId xmlns:a16="http://schemas.microsoft.com/office/drawing/2014/main" id="{2048CF6F-BCE6-6F9C-07D2-11D91FB11AD9}"/>
              </a:ext>
            </a:extLst>
          </p:cNvPr>
          <p:cNvPicPr>
            <a:picLocks noChangeAspect="1"/>
          </p:cNvPicPr>
          <p:nvPr/>
        </p:nvPicPr>
        <p:blipFill>
          <a:blip r:embed="rId2"/>
          <a:stretch>
            <a:fillRect/>
          </a:stretch>
        </p:blipFill>
        <p:spPr>
          <a:xfrm>
            <a:off x="10169899" y="4175376"/>
            <a:ext cx="1838884" cy="2497791"/>
          </a:xfrm>
          <a:prstGeom prst="rect">
            <a:avLst/>
          </a:prstGeom>
        </p:spPr>
      </p:pic>
      <p:pic>
        <p:nvPicPr>
          <p:cNvPr id="8" name="Picture 7" descr="A picture containing dishware&#10;&#10;Description automatically generated">
            <a:extLst>
              <a:ext uri="{FF2B5EF4-FFF2-40B4-BE49-F238E27FC236}">
                <a16:creationId xmlns:a16="http://schemas.microsoft.com/office/drawing/2014/main" id="{F96FE0DC-5736-33AC-8E11-27BADCC2B3FE}"/>
              </a:ext>
            </a:extLst>
          </p:cNvPr>
          <p:cNvPicPr>
            <a:picLocks noChangeAspect="1"/>
          </p:cNvPicPr>
          <p:nvPr/>
        </p:nvPicPr>
        <p:blipFill rotWithShape="1">
          <a:blip r:embed="rId3"/>
          <a:srcRect l="1573" t="18994" r="6530" b="13704"/>
          <a:stretch/>
        </p:blipFill>
        <p:spPr>
          <a:xfrm>
            <a:off x="7440706" y="5584271"/>
            <a:ext cx="2160494" cy="1088896"/>
          </a:xfrm>
          <a:prstGeom prst="rect">
            <a:avLst/>
          </a:prstGeom>
        </p:spPr>
      </p:pic>
      <p:pic>
        <p:nvPicPr>
          <p:cNvPr id="9" name="Picture 8">
            <a:extLst>
              <a:ext uri="{FF2B5EF4-FFF2-40B4-BE49-F238E27FC236}">
                <a16:creationId xmlns:a16="http://schemas.microsoft.com/office/drawing/2014/main" id="{96742350-F8E5-514D-11F4-DDEB413D295D}"/>
              </a:ext>
            </a:extLst>
          </p:cNvPr>
          <p:cNvPicPr>
            <a:picLocks noChangeAspect="1"/>
          </p:cNvPicPr>
          <p:nvPr/>
        </p:nvPicPr>
        <p:blipFill rotWithShape="1">
          <a:blip r:embed="rId4"/>
          <a:srcRect t="23906"/>
          <a:stretch/>
        </p:blipFill>
        <p:spPr>
          <a:xfrm>
            <a:off x="4936190" y="5584271"/>
            <a:ext cx="1935817" cy="1088896"/>
          </a:xfrm>
          <a:prstGeom prst="rect">
            <a:avLst/>
          </a:prstGeom>
        </p:spPr>
      </p:pic>
      <p:pic>
        <p:nvPicPr>
          <p:cNvPr id="10" name="Picture 9" descr="A picture containing text, electronics, battery&#10;&#10;Description automatically generated">
            <a:extLst>
              <a:ext uri="{FF2B5EF4-FFF2-40B4-BE49-F238E27FC236}">
                <a16:creationId xmlns:a16="http://schemas.microsoft.com/office/drawing/2014/main" id="{BA8B9FEE-445D-1094-FD01-BC590523DEB5}"/>
              </a:ext>
            </a:extLst>
          </p:cNvPr>
          <p:cNvPicPr>
            <a:picLocks noChangeAspect="1"/>
          </p:cNvPicPr>
          <p:nvPr/>
        </p:nvPicPr>
        <p:blipFill rotWithShape="1">
          <a:blip r:embed="rId5"/>
          <a:srcRect t="11811" b="9278"/>
          <a:stretch/>
        </p:blipFill>
        <p:spPr>
          <a:xfrm>
            <a:off x="2453526" y="5602924"/>
            <a:ext cx="1913965" cy="1088896"/>
          </a:xfrm>
          <a:prstGeom prst="rect">
            <a:avLst/>
          </a:prstGeom>
        </p:spPr>
      </p:pic>
      <p:sp>
        <p:nvSpPr>
          <p:cNvPr id="11" name="Rectangle 10">
            <a:extLst>
              <a:ext uri="{FF2B5EF4-FFF2-40B4-BE49-F238E27FC236}">
                <a16:creationId xmlns:a16="http://schemas.microsoft.com/office/drawing/2014/main" id="{893FC6DF-5AEF-D9DE-1364-D02C3BEDA3E8}"/>
              </a:ext>
            </a:extLst>
          </p:cNvPr>
          <p:cNvSpPr/>
          <p:nvPr/>
        </p:nvSpPr>
        <p:spPr>
          <a:xfrm>
            <a:off x="10169899" y="6538423"/>
            <a:ext cx="1963271" cy="323165"/>
          </a:xfrm>
          <a:prstGeom prst="rect">
            <a:avLst/>
          </a:prstGeom>
          <a:noFill/>
        </p:spPr>
        <p:txBody>
          <a:bodyPr wrap="square" lIns="91440" tIns="45720" rIns="91440" bIns="45720">
            <a:spAutoFit/>
          </a:bodyPr>
          <a:lstStyle/>
          <a:p>
            <a:pPr algn="ctr"/>
            <a:r>
              <a:rPr lang="en-US" sz="1500" dirty="0">
                <a:ln w="0"/>
                <a:effectLst>
                  <a:outerShdw blurRad="38100" dist="19050" dir="2700000" algn="tl" rotWithShape="0">
                    <a:schemeClr val="dk1">
                      <a:alpha val="40000"/>
                    </a:schemeClr>
                  </a:outerShdw>
                </a:effectLst>
              </a:rPr>
              <a:t>Mixer </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31D2E161-BC65-47BD-B0B6-0A7F04356807}"/>
              </a:ext>
            </a:extLst>
          </p:cNvPr>
          <p:cNvSpPr/>
          <p:nvPr/>
        </p:nvSpPr>
        <p:spPr>
          <a:xfrm>
            <a:off x="7486089" y="6610937"/>
            <a:ext cx="1963271" cy="323165"/>
          </a:xfrm>
          <a:prstGeom prst="rect">
            <a:avLst/>
          </a:prstGeom>
          <a:noFill/>
        </p:spPr>
        <p:txBody>
          <a:bodyPr wrap="square" lIns="91440" tIns="45720" rIns="91440" bIns="45720">
            <a:spAutoFit/>
          </a:bodyPr>
          <a:lstStyle/>
          <a:p>
            <a:pPr algn="ctr"/>
            <a:r>
              <a:rPr lang="en-US" sz="1500" dirty="0">
                <a:ln w="0"/>
                <a:effectLst>
                  <a:outerShdw blurRad="38100" dist="19050" dir="2700000" algn="tl" rotWithShape="0">
                    <a:schemeClr val="dk1">
                      <a:alpha val="40000"/>
                    </a:schemeClr>
                  </a:outerShdw>
                </a:effectLst>
              </a:rPr>
              <a:t>Cement Additive </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DF41154E-7DF4-96ED-52CD-765BAF5E29A6}"/>
              </a:ext>
            </a:extLst>
          </p:cNvPr>
          <p:cNvSpPr/>
          <p:nvPr/>
        </p:nvSpPr>
        <p:spPr>
          <a:xfrm>
            <a:off x="4912939" y="6610937"/>
            <a:ext cx="1936936" cy="323165"/>
          </a:xfrm>
          <a:prstGeom prst="rect">
            <a:avLst/>
          </a:prstGeom>
          <a:noFill/>
        </p:spPr>
        <p:txBody>
          <a:bodyPr wrap="square" lIns="91440" tIns="45720" rIns="91440" bIns="45720">
            <a:spAutoFit/>
          </a:bodyPr>
          <a:lstStyle/>
          <a:p>
            <a:pPr algn="ctr"/>
            <a:r>
              <a:rPr lang="en-US" sz="1500" dirty="0">
                <a:ln w="0"/>
                <a:effectLst>
                  <a:outerShdw blurRad="38100" dist="19050" dir="2700000" algn="tl" rotWithShape="0">
                    <a:schemeClr val="dk1">
                      <a:alpha val="40000"/>
                    </a:schemeClr>
                  </a:outerShdw>
                </a:effectLst>
              </a:rPr>
              <a:t>Cement  </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89F77D70-1803-DCEC-9537-98416AE18E7E}"/>
              </a:ext>
            </a:extLst>
          </p:cNvPr>
          <p:cNvSpPr/>
          <p:nvPr/>
        </p:nvSpPr>
        <p:spPr>
          <a:xfrm>
            <a:off x="2449603" y="6610936"/>
            <a:ext cx="1963271" cy="323165"/>
          </a:xfrm>
          <a:prstGeom prst="rect">
            <a:avLst/>
          </a:prstGeom>
          <a:noFill/>
        </p:spPr>
        <p:txBody>
          <a:bodyPr wrap="square" lIns="91440" tIns="45720" rIns="91440" bIns="45720">
            <a:spAutoFit/>
          </a:bodyPr>
          <a:lstStyle/>
          <a:p>
            <a:pPr algn="ctr"/>
            <a:r>
              <a:rPr lang="en-US" sz="1500" dirty="0">
                <a:ln w="0"/>
                <a:effectLst>
                  <a:outerShdw blurRad="38100" dist="19050" dir="2700000" algn="tl" rotWithShape="0">
                    <a:schemeClr val="dk1">
                      <a:alpha val="40000"/>
                    </a:schemeClr>
                  </a:outerShdw>
                </a:effectLst>
              </a:rPr>
              <a:t>Stabilizer  </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CEEB1F4C-30F9-FBF8-1469-BA734F1C58D8}"/>
              </a:ext>
            </a:extLst>
          </p:cNvPr>
          <p:cNvSpPr txBox="1"/>
          <p:nvPr/>
        </p:nvSpPr>
        <p:spPr>
          <a:xfrm>
            <a:off x="1757082" y="4824963"/>
            <a:ext cx="8857130" cy="369332"/>
          </a:xfrm>
          <a:prstGeom prst="rect">
            <a:avLst/>
          </a:prstGeom>
          <a:noFill/>
        </p:spPr>
        <p:txBody>
          <a:bodyPr wrap="square">
            <a:spAutoFit/>
          </a:bodyPr>
          <a:lstStyle/>
          <a:p>
            <a:pPr>
              <a:buClr>
                <a:srgbClr val="1287C3"/>
              </a:buClr>
            </a:pPr>
            <a:r>
              <a:rPr lang="en-US" sz="1800" b="0" cap="none" spc="0" dirty="0">
                <a:ln w="0"/>
                <a:solidFill>
                  <a:schemeClr val="tx1"/>
                </a:solidFill>
                <a:effectLst>
                  <a:outerShdw blurRad="38100" dist="19050" dir="2700000" algn="tl" rotWithShape="0">
                    <a:schemeClr val="dk1">
                      <a:alpha val="40000"/>
                    </a:schemeClr>
                  </a:outerShdw>
                </a:effectLst>
              </a:rPr>
              <a:t>Now the cement slurry is ready for use in different experiments.</a:t>
            </a:r>
            <a:endParaRPr lang="en-IN" sz="1800" b="0" cap="none" spc="0" dirty="0">
              <a:ln w="0"/>
              <a:solidFill>
                <a:schemeClr val="tx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1B086736-5826-6BEB-79D9-6D21A045F904}"/>
              </a:ext>
            </a:extLst>
          </p:cNvPr>
          <p:cNvSpPr txBox="1"/>
          <p:nvPr/>
        </p:nvSpPr>
        <p:spPr>
          <a:xfrm>
            <a:off x="1756791" y="3344622"/>
            <a:ext cx="8857421" cy="1200329"/>
          </a:xfrm>
          <a:prstGeom prst="rect">
            <a:avLst/>
          </a:prstGeom>
          <a:noFill/>
        </p:spPr>
        <p:txBody>
          <a:bodyPr wrap="square">
            <a:spAutoFit/>
          </a:bodyPr>
          <a:lstStyle/>
          <a:p>
            <a:pPr>
              <a:buClr>
                <a:srgbClr val="1287C3"/>
              </a:buClr>
            </a:pPr>
            <a:r>
              <a:rPr lang="en-US" sz="1800" b="0" cap="none" spc="0" dirty="0">
                <a:ln w="0"/>
                <a:solidFill>
                  <a:schemeClr val="tx1"/>
                </a:solidFill>
                <a:effectLst>
                  <a:outerShdw blurRad="38100" dist="19050" dir="2700000" algn="tl" rotWithShape="0">
                    <a:schemeClr val="dk1">
                      <a:alpha val="40000"/>
                    </a:schemeClr>
                  </a:outerShdw>
                </a:effectLst>
              </a:rPr>
              <a:t>Make sure that all the additives are added in the first 83 seconds when the machine is running at 4000 rpm.</a:t>
            </a:r>
          </a:p>
          <a:p>
            <a:pPr>
              <a:buClr>
                <a:srgbClr val="1287C3"/>
              </a:buClr>
            </a:pPr>
            <a:endParaRPr lang="en-US" sz="1800" b="0" cap="none" spc="0" dirty="0">
              <a:ln w="0"/>
              <a:solidFill>
                <a:schemeClr val="tx1"/>
              </a:solidFill>
              <a:effectLst>
                <a:outerShdw blurRad="38100" dist="19050" dir="2700000" algn="tl" rotWithShape="0">
                  <a:schemeClr val="dk1">
                    <a:alpha val="40000"/>
                  </a:schemeClr>
                </a:outerShdw>
              </a:effectLst>
            </a:endParaRPr>
          </a:p>
          <a:p>
            <a:pPr>
              <a:buClr>
                <a:srgbClr val="1287C3"/>
              </a:buClr>
            </a:pPr>
            <a:r>
              <a:rPr lang="en-US" sz="1800" b="0" cap="none" spc="0" dirty="0">
                <a:ln w="0"/>
                <a:solidFill>
                  <a:schemeClr val="tx1"/>
                </a:solidFill>
                <a:effectLst>
                  <a:outerShdw blurRad="38100" dist="19050" dir="2700000" algn="tl" rotWithShape="0">
                    <a:schemeClr val="dk1">
                      <a:alpha val="40000"/>
                    </a:schemeClr>
                  </a:outerShdw>
                </a:effectLst>
              </a:rPr>
              <a:t>After mixing all the additives, stir the cement slurry for 35 seconds at 12000 rpm.</a:t>
            </a:r>
          </a:p>
        </p:txBody>
      </p:sp>
      <p:sp>
        <p:nvSpPr>
          <p:cNvPr id="20" name="TextBox 19">
            <a:extLst>
              <a:ext uri="{FF2B5EF4-FFF2-40B4-BE49-F238E27FC236}">
                <a16:creationId xmlns:a16="http://schemas.microsoft.com/office/drawing/2014/main" id="{2011A685-F7D8-C9C8-0F83-0D438C161631}"/>
              </a:ext>
            </a:extLst>
          </p:cNvPr>
          <p:cNvSpPr txBox="1"/>
          <p:nvPr/>
        </p:nvSpPr>
        <p:spPr>
          <a:xfrm>
            <a:off x="1756789" y="2698291"/>
            <a:ext cx="9744929" cy="369332"/>
          </a:xfrm>
          <a:prstGeom prst="rect">
            <a:avLst/>
          </a:prstGeom>
          <a:noFill/>
        </p:spPr>
        <p:txBody>
          <a:bodyPr wrap="square">
            <a:spAutoFit/>
          </a:bodyPr>
          <a:lstStyle/>
          <a:p>
            <a:pPr>
              <a:buClr>
                <a:srgbClr val="1287C3"/>
              </a:buClr>
            </a:pPr>
            <a:r>
              <a:rPr lang="en-US" sz="1800" b="0" cap="none" spc="0" dirty="0">
                <a:ln w="0"/>
                <a:solidFill>
                  <a:schemeClr val="tx1"/>
                </a:solidFill>
                <a:effectLst>
                  <a:outerShdw blurRad="38100" dist="19050" dir="2700000" algn="tl" rotWithShape="0">
                    <a:schemeClr val="dk1">
                      <a:alpha val="40000"/>
                    </a:schemeClr>
                  </a:outerShdw>
                </a:effectLst>
              </a:rPr>
              <a:t>After adding the cement, start adding the additives and polymers to be added in the cement slurry.</a:t>
            </a:r>
          </a:p>
        </p:txBody>
      </p:sp>
    </p:spTree>
    <p:extLst>
      <p:ext uri="{BB962C8B-B14F-4D97-AF65-F5344CB8AC3E}">
        <p14:creationId xmlns:p14="http://schemas.microsoft.com/office/powerpoint/2010/main" val="5417439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412</TotalTime>
  <Words>1732</Words>
  <Application>Microsoft Office PowerPoint</Application>
  <PresentationFormat>Widescreen</PresentationFormat>
  <Paragraphs>214</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Aharoni</vt:lpstr>
      <vt:lpstr>Arial</vt:lpstr>
      <vt:lpstr>Corbel</vt:lpstr>
      <vt:lpstr>Roboto</vt:lpstr>
      <vt:lpstr>Times New Roman</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Utkarsh Shukla</dc:creator>
  <cp:lastModifiedBy>Utkarsh Shukla</cp:lastModifiedBy>
  <cp:revision>22</cp:revision>
  <dcterms:created xsi:type="dcterms:W3CDTF">2022-12-03T17:16:30Z</dcterms:created>
  <dcterms:modified xsi:type="dcterms:W3CDTF">2022-12-05T09:07:38Z</dcterms:modified>
</cp:coreProperties>
</file>